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1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6" r:id="rId10"/>
    <p:sldId id="268" r:id="rId11"/>
    <p:sldId id="269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85"/>
  </p:normalViewPr>
  <p:slideViewPr>
    <p:cSldViewPr snapToGrid="0">
      <p:cViewPr varScale="1">
        <p:scale>
          <a:sx n="117" d="100"/>
          <a:sy n="117" d="100"/>
        </p:scale>
        <p:origin x="4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634DA-32E1-534D-8ABD-D17F6A866738}" type="datetimeFigureOut">
              <a:rPr lang="en-US" smtClean="0"/>
              <a:t>6/12/26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F3F55-F395-544E-89EC-5D64B3B19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04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UNESCO 2026 global trends update: women now outnumber men globally in higher education; parity in all regions except sub-Saharan Africa; women remain underrepresented at doctoral level and hold about one-quarter of senior leadership roles.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FF3F55-F395-544E-89EC-5D64B3B198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07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FF3F55-F395-544E-89EC-5D64B3B198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08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438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77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93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0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3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991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17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2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6/12/26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8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6/12/26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83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884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95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809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50" r:id="rId10"/>
    <p:sldLayoutId id="2147483749" r:id="rId11"/>
    <p:sldLayoutId id="2147483752" r:id="rId1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C99B085E-8244-49FF-BAFB-D4C1E206D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-22102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408A8E4-C58D-4478-A62E-8C79B10B0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193" y="22102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6FC486F-EE17-4AB5-AFD2-50FD675AE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299"/>
            <a:ext cx="12191997" cy="3390300"/>
          </a:xfrm>
          <a:prstGeom prst="rect">
            <a:avLst/>
          </a:prstGeom>
          <a:ln>
            <a:noFill/>
          </a:ln>
          <a:effectLst>
            <a:outerShdw blurRad="596900" dist="330200" dir="714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D63018-3222-6536-4CB8-AEB6C6BA4C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613" y="926048"/>
            <a:ext cx="5168795" cy="2200147"/>
          </a:xfrm>
        </p:spPr>
        <p:txBody>
          <a:bodyPr anchor="t">
            <a:normAutofit/>
          </a:bodyPr>
          <a:lstStyle/>
          <a:p>
            <a:pPr marL="0" indent="0"/>
            <a:r>
              <a:rPr lang="en-US" sz="4400" b="1"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Gender Equality</a:t>
            </a:r>
            <a:br>
              <a:rPr lang="en-US" sz="4400"/>
            </a:br>
            <a:r>
              <a:rPr lang="en-US" sz="4400" b="1"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 Higher Education</a:t>
            </a:r>
            <a:br>
              <a:rPr lang="en-US" sz="4400"/>
            </a:br>
            <a:endParaRPr lang="en-US" sz="4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D7EC7E-3F45-CAF0-6F8B-0D4C94425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492" y="3601502"/>
            <a:ext cx="5840506" cy="3053598"/>
          </a:xfrm>
        </p:spPr>
        <p:txBody>
          <a:bodyPr anchor="b">
            <a:normAutofit/>
          </a:bodyPr>
          <a:lstStyle/>
          <a:p>
            <a:r>
              <a:rPr lang="en-US" dirty="0"/>
              <a:t>Global patterns, South African realities, and the unfinished transformation agenda</a:t>
            </a:r>
          </a:p>
          <a:p>
            <a:pPr algn="ctr"/>
            <a:r>
              <a:rPr lang="en-US" dirty="0"/>
              <a:t>A reflective presentation</a:t>
            </a:r>
          </a:p>
          <a:p>
            <a:pPr algn="ctr"/>
            <a:r>
              <a:rPr lang="en-US" dirty="0"/>
              <a:t>Joleen Steyn Kotze</a:t>
            </a:r>
          </a:p>
          <a:p>
            <a:pPr algn="ctr"/>
            <a:r>
              <a:rPr lang="en-US" dirty="0"/>
              <a:t>Chief Research Specialist:  Democracy and Citizenship</a:t>
            </a:r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CC1AE39-FBCD-817B-6A4A-51C32F0EBD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58254" y="866633"/>
            <a:ext cx="4480197" cy="1663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A30C92-1786-F4B3-40D3-DE7FA5478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0938" y="4407357"/>
            <a:ext cx="4480198" cy="1686662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BCE0AD-4A3C-4FDB-8E9D-2C3827AD7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507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06DB911-887D-DC18-5B47-8424A02E8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72"/>
            <a:ext cx="12192000" cy="686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71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">
            <a:extLst>
              <a:ext uri="{FF2B5EF4-FFF2-40B4-BE49-F238E27FC236}">
                <a16:creationId xmlns:a16="http://schemas.microsoft.com/office/drawing/2014/main" id="{FEA9DB5F-1EDB-7DCE-B6FA-1D5B6E1221A9}"/>
              </a:ext>
            </a:extLst>
          </p:cNvPr>
          <p:cNvSpPr/>
          <p:nvPr/>
        </p:nvSpPr>
        <p:spPr>
          <a:xfrm>
            <a:off x="822960" y="1536192"/>
            <a:ext cx="731520" cy="0"/>
          </a:xfrm>
          <a:prstGeom prst="line">
            <a:avLst/>
          </a:prstGeom>
          <a:noFill/>
          <a:ln w="12700">
            <a:solidFill>
              <a:srgbClr val="1F7A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DCE3D1FC-5A32-1DEC-0BF3-1C4A6E513333}"/>
              </a:ext>
            </a:extLst>
          </p:cNvPr>
          <p:cNvSpPr/>
          <p:nvPr/>
        </p:nvSpPr>
        <p:spPr>
          <a:xfrm>
            <a:off x="1737360" y="1143000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A44"/>
                </a:solidFill>
              </a:rPr>
              <a:t>1. Build gender-responsive data systems</a:t>
            </a:r>
            <a:endParaRPr lang="en-US" sz="1500" dirty="0"/>
          </a:p>
        </p:txBody>
      </p:sp>
      <p:sp>
        <p:nvSpPr>
          <p:cNvPr id="4" name="Text 6">
            <a:extLst>
              <a:ext uri="{FF2B5EF4-FFF2-40B4-BE49-F238E27FC236}">
                <a16:creationId xmlns:a16="http://schemas.microsoft.com/office/drawing/2014/main" id="{B7307F04-9BF7-3FCD-22B3-F7C76824636D}"/>
              </a:ext>
            </a:extLst>
          </p:cNvPr>
          <p:cNvSpPr/>
          <p:nvPr/>
        </p:nvSpPr>
        <p:spPr>
          <a:xfrm>
            <a:off x="6172200" y="114300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7323F"/>
                </a:solidFill>
              </a:rPr>
              <a:t>Track students and staff by gender, race, disability, rank, field, contract type and progression.</a:t>
            </a:r>
            <a:endParaRPr lang="en-US" sz="1250" dirty="0"/>
          </a:p>
        </p:txBody>
      </p:sp>
      <p:sp>
        <p:nvSpPr>
          <p:cNvPr id="5" name="Shape 7">
            <a:extLst>
              <a:ext uri="{FF2B5EF4-FFF2-40B4-BE49-F238E27FC236}">
                <a16:creationId xmlns:a16="http://schemas.microsoft.com/office/drawing/2014/main" id="{B868028C-E204-B98A-049E-1959005604F5}"/>
              </a:ext>
            </a:extLst>
          </p:cNvPr>
          <p:cNvSpPr/>
          <p:nvPr/>
        </p:nvSpPr>
        <p:spPr>
          <a:xfrm>
            <a:off x="822960" y="2523744"/>
            <a:ext cx="731520" cy="0"/>
          </a:xfrm>
          <a:prstGeom prst="line">
            <a:avLst/>
          </a:prstGeom>
          <a:noFill/>
          <a:ln w="12700">
            <a:solidFill>
              <a:srgbClr val="D39C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8">
            <a:extLst>
              <a:ext uri="{FF2B5EF4-FFF2-40B4-BE49-F238E27FC236}">
                <a16:creationId xmlns:a16="http://schemas.microsoft.com/office/drawing/2014/main" id="{26B31D09-A65B-499D-02C4-E64D28E864E3}"/>
              </a:ext>
            </a:extLst>
          </p:cNvPr>
          <p:cNvSpPr/>
          <p:nvPr/>
        </p:nvSpPr>
        <p:spPr>
          <a:xfrm>
            <a:off x="1737360" y="2130552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A44"/>
                </a:solidFill>
              </a:rPr>
              <a:t>2. Protect doctoral and early-career pathways</a:t>
            </a:r>
            <a:endParaRPr lang="en-US" sz="1500" dirty="0"/>
          </a:p>
        </p:txBody>
      </p:sp>
      <p:sp>
        <p:nvSpPr>
          <p:cNvPr id="7" name="Text 9">
            <a:extLst>
              <a:ext uri="{FF2B5EF4-FFF2-40B4-BE49-F238E27FC236}">
                <a16:creationId xmlns:a16="http://schemas.microsoft.com/office/drawing/2014/main" id="{6F86306B-CCD6-FD38-D486-B4CD473AADFB}"/>
              </a:ext>
            </a:extLst>
          </p:cNvPr>
          <p:cNvSpPr/>
          <p:nvPr/>
        </p:nvSpPr>
        <p:spPr>
          <a:xfrm>
            <a:off x="6172200" y="2130552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7323F"/>
                </a:solidFill>
              </a:rPr>
              <a:t>Funding, mentorship, childcare, fieldwork safety and promotion support.</a:t>
            </a:r>
            <a:endParaRPr lang="en-US" sz="1250" dirty="0"/>
          </a:p>
        </p:txBody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D20900C5-75B5-B154-4A38-9FD497AF0BC6}"/>
              </a:ext>
            </a:extLst>
          </p:cNvPr>
          <p:cNvSpPr/>
          <p:nvPr/>
        </p:nvSpPr>
        <p:spPr>
          <a:xfrm>
            <a:off x="822960" y="3511296"/>
            <a:ext cx="731520" cy="0"/>
          </a:xfrm>
          <a:prstGeom prst="line">
            <a:avLst/>
          </a:prstGeom>
          <a:noFill/>
          <a:ln w="12700">
            <a:solidFill>
              <a:srgbClr val="E76F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11">
            <a:extLst>
              <a:ext uri="{FF2B5EF4-FFF2-40B4-BE49-F238E27FC236}">
                <a16:creationId xmlns:a16="http://schemas.microsoft.com/office/drawing/2014/main" id="{702FC008-A0B1-E900-E16B-27D747986A57}"/>
              </a:ext>
            </a:extLst>
          </p:cNvPr>
          <p:cNvSpPr/>
          <p:nvPr/>
        </p:nvSpPr>
        <p:spPr>
          <a:xfrm>
            <a:off x="1737360" y="3118104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A44"/>
                </a:solidFill>
              </a:rPr>
              <a:t>3. Transform STEM and high-status fields</a:t>
            </a:r>
            <a:endParaRPr lang="en-US" sz="1500" dirty="0"/>
          </a:p>
        </p:txBody>
      </p:sp>
      <p:sp>
        <p:nvSpPr>
          <p:cNvPr id="10" name="Text 12">
            <a:extLst>
              <a:ext uri="{FF2B5EF4-FFF2-40B4-BE49-F238E27FC236}">
                <a16:creationId xmlns:a16="http://schemas.microsoft.com/office/drawing/2014/main" id="{A8B9857A-CDD6-B573-1E6E-05FB22527763}"/>
              </a:ext>
            </a:extLst>
          </p:cNvPr>
          <p:cNvSpPr/>
          <p:nvPr/>
        </p:nvSpPr>
        <p:spPr>
          <a:xfrm>
            <a:off x="6172200" y="3118104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7323F"/>
                </a:solidFill>
              </a:rPr>
              <a:t>Work from schools to postgraduate pipelines; address stereotypes and labs/workplaces.</a:t>
            </a:r>
            <a:endParaRPr lang="en-US" sz="1250" dirty="0"/>
          </a:p>
        </p:txBody>
      </p:sp>
      <p:sp>
        <p:nvSpPr>
          <p:cNvPr id="11" name="Shape 13">
            <a:extLst>
              <a:ext uri="{FF2B5EF4-FFF2-40B4-BE49-F238E27FC236}">
                <a16:creationId xmlns:a16="http://schemas.microsoft.com/office/drawing/2014/main" id="{EE1DC65B-A564-E905-3699-525A6699345F}"/>
              </a:ext>
            </a:extLst>
          </p:cNvPr>
          <p:cNvSpPr/>
          <p:nvPr/>
        </p:nvSpPr>
        <p:spPr>
          <a:xfrm>
            <a:off x="822960" y="4498848"/>
            <a:ext cx="731520" cy="0"/>
          </a:xfrm>
          <a:prstGeom prst="line">
            <a:avLst/>
          </a:prstGeom>
          <a:noFill/>
          <a:ln w="12700">
            <a:solidFill>
              <a:srgbClr val="1F7A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4">
            <a:extLst>
              <a:ext uri="{FF2B5EF4-FFF2-40B4-BE49-F238E27FC236}">
                <a16:creationId xmlns:a16="http://schemas.microsoft.com/office/drawing/2014/main" id="{464F39CB-4B37-1FEC-0BDA-2A60BABB3E4A}"/>
              </a:ext>
            </a:extLst>
          </p:cNvPr>
          <p:cNvSpPr/>
          <p:nvPr/>
        </p:nvSpPr>
        <p:spPr>
          <a:xfrm>
            <a:off x="1737360" y="4105656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A44"/>
                </a:solidFill>
              </a:rPr>
              <a:t>4. Make leadership accountable</a:t>
            </a:r>
            <a:endParaRPr lang="en-US" sz="1500" dirty="0"/>
          </a:p>
        </p:txBody>
      </p:sp>
      <p:sp>
        <p:nvSpPr>
          <p:cNvPr id="13" name="Text 15">
            <a:extLst>
              <a:ext uri="{FF2B5EF4-FFF2-40B4-BE49-F238E27FC236}">
                <a16:creationId xmlns:a16="http://schemas.microsoft.com/office/drawing/2014/main" id="{1AC52695-30C2-19AA-6504-5644113FA944}"/>
              </a:ext>
            </a:extLst>
          </p:cNvPr>
          <p:cNvSpPr/>
          <p:nvPr/>
        </p:nvSpPr>
        <p:spPr>
          <a:xfrm>
            <a:off x="6172200" y="4105656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7323F"/>
                </a:solidFill>
              </a:rPr>
              <a:t>Targets, transparent promotion criteria, succession planning and public reporting.</a:t>
            </a:r>
            <a:endParaRPr lang="en-US" sz="1250" dirty="0"/>
          </a:p>
        </p:txBody>
      </p:sp>
      <p:sp>
        <p:nvSpPr>
          <p:cNvPr id="14" name="Shape 16">
            <a:extLst>
              <a:ext uri="{FF2B5EF4-FFF2-40B4-BE49-F238E27FC236}">
                <a16:creationId xmlns:a16="http://schemas.microsoft.com/office/drawing/2014/main" id="{6EE0F306-94D3-A576-F34B-A23DA73764FD}"/>
              </a:ext>
            </a:extLst>
          </p:cNvPr>
          <p:cNvSpPr/>
          <p:nvPr/>
        </p:nvSpPr>
        <p:spPr>
          <a:xfrm>
            <a:off x="822960" y="5486400"/>
            <a:ext cx="731520" cy="0"/>
          </a:xfrm>
          <a:prstGeom prst="line">
            <a:avLst/>
          </a:prstGeom>
          <a:noFill/>
          <a:ln w="12700">
            <a:solidFill>
              <a:srgbClr val="D39C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7">
            <a:extLst>
              <a:ext uri="{FF2B5EF4-FFF2-40B4-BE49-F238E27FC236}">
                <a16:creationId xmlns:a16="http://schemas.microsoft.com/office/drawing/2014/main" id="{4E4A6944-22CA-417F-AA55-CA4E19791978}"/>
              </a:ext>
            </a:extLst>
          </p:cNvPr>
          <p:cNvSpPr/>
          <p:nvPr/>
        </p:nvSpPr>
        <p:spPr>
          <a:xfrm>
            <a:off x="1737360" y="5093208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A44"/>
                </a:solidFill>
              </a:rPr>
              <a:t>5. Treat campus safety as core business</a:t>
            </a:r>
            <a:endParaRPr lang="en-US" sz="1500" dirty="0"/>
          </a:p>
        </p:txBody>
      </p:sp>
      <p:sp>
        <p:nvSpPr>
          <p:cNvPr id="16" name="Text 18">
            <a:extLst>
              <a:ext uri="{FF2B5EF4-FFF2-40B4-BE49-F238E27FC236}">
                <a16:creationId xmlns:a16="http://schemas.microsoft.com/office/drawing/2014/main" id="{2145CA58-670C-BE07-01C9-D5EC02C5854A}"/>
              </a:ext>
            </a:extLst>
          </p:cNvPr>
          <p:cNvSpPr/>
          <p:nvPr/>
        </p:nvSpPr>
        <p:spPr>
          <a:xfrm>
            <a:off x="6172200" y="5093208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7323F"/>
                </a:solidFill>
              </a:rPr>
              <a:t>Survivor-centred systems, prevention, monitoring and independent accountability.</a:t>
            </a:r>
            <a:endParaRPr lang="en-US" sz="1250" dirty="0"/>
          </a:p>
        </p:txBody>
      </p:sp>
      <p:sp>
        <p:nvSpPr>
          <p:cNvPr id="17" name="Shape 19">
            <a:extLst>
              <a:ext uri="{FF2B5EF4-FFF2-40B4-BE49-F238E27FC236}">
                <a16:creationId xmlns:a16="http://schemas.microsoft.com/office/drawing/2014/main" id="{ED64C1F2-DBA3-569B-D5ED-E2BC0CDCA805}"/>
              </a:ext>
            </a:extLst>
          </p:cNvPr>
          <p:cNvSpPr/>
          <p:nvPr/>
        </p:nvSpPr>
        <p:spPr>
          <a:xfrm>
            <a:off x="914400" y="5943600"/>
            <a:ext cx="10332720" cy="411480"/>
          </a:xfrm>
          <a:prstGeom prst="roundRect">
            <a:avLst>
              <a:gd name="adj" fmla="val 17778"/>
            </a:avLst>
          </a:prstGeom>
          <a:solidFill>
            <a:srgbClr val="1E2A44"/>
          </a:solidFill>
          <a:ln w="12700">
            <a:solidFill>
              <a:srgbClr val="1E2A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21">
            <a:extLst>
              <a:ext uri="{FF2B5EF4-FFF2-40B4-BE49-F238E27FC236}">
                <a16:creationId xmlns:a16="http://schemas.microsoft.com/office/drawing/2014/main" id="{8D41B356-342D-2F6C-275C-B8B94847C50E}"/>
              </a:ext>
            </a:extLst>
          </p:cNvPr>
          <p:cNvSpPr/>
          <p:nvPr/>
        </p:nvSpPr>
        <p:spPr>
          <a:xfrm>
            <a:off x="502920" y="6428232"/>
            <a:ext cx="11155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280"/>
                </a:solidFill>
              </a:rPr>
              <a:t>Priorities synthesised from UNESCO, DHET and CGE evidence.</a:t>
            </a:r>
            <a:endParaRPr lang="en-US" sz="650" dirty="0"/>
          </a:p>
        </p:txBody>
      </p:sp>
      <p:pic>
        <p:nvPicPr>
          <p:cNvPr id="2050" name="Picture 2" descr="Generated image: Five priorities for progress by 2030">
            <a:extLst>
              <a:ext uri="{FF2B5EF4-FFF2-40B4-BE49-F238E27FC236}">
                <a16:creationId xmlns:a16="http://schemas.microsoft.com/office/drawing/2014/main" id="{C4F2E519-108B-693C-A486-D3CCAD940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12185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687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A114E-D926-5346-BE6B-C4BFABAECF16}"/>
              </a:ext>
            </a:extLst>
          </p:cNvPr>
          <p:cNvSpPr txBox="1">
            <a:spLocks/>
          </p:cNvSpPr>
          <p:nvPr/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From diagnosis to institutional action </a:t>
            </a:r>
            <a:endParaRPr lang="en-US" dirty="0"/>
          </a:p>
        </p:txBody>
      </p:sp>
      <p:pic>
        <p:nvPicPr>
          <p:cNvPr id="3" name="Picture 2" descr="Generated image: Professional infographic with four key questions">
            <a:extLst>
              <a:ext uri="{FF2B5EF4-FFF2-40B4-BE49-F238E27FC236}">
                <a16:creationId xmlns:a16="http://schemas.microsoft.com/office/drawing/2014/main" id="{A09AAB73-BD62-3B1D-BEBA-E71BAA2E9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12185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025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F7A75"/>
          </a:solidFill>
          <a:ln w="12700">
            <a:solidFill>
              <a:srgbClr val="1F7A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1E2A44"/>
          </a:solidFill>
          <a:ln w="12700">
            <a:solidFill>
              <a:srgbClr val="1E2A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4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Access has expanded, but equality has not “arrived”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40080" y="1325880"/>
            <a:ext cx="310896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DDDDD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1435608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F7A75"/>
                </a:solidFill>
              </a:rPr>
              <a:t>114:100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795528" y="1956816"/>
            <a:ext cx="27980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7323F"/>
                </a:solidFill>
              </a:rPr>
              <a:t>women enrolled in higher education globally for every 100 men in 2024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526280" y="1325880"/>
            <a:ext cx="3291840" cy="1143000"/>
          </a:xfrm>
          <a:prstGeom prst="roundRect">
            <a:avLst>
              <a:gd name="adj" fmla="val 9600"/>
            </a:avLst>
          </a:prstGeom>
          <a:solidFill>
            <a:srgbClr val="F9E7E2"/>
          </a:solidFill>
          <a:ln w="12700">
            <a:solidFill>
              <a:srgbClr val="DDDDD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663440" y="1435608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F7A75"/>
                </a:solidFill>
              </a:rPr>
              <a:t>Sub-Saharan Africa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4681728" y="1956816"/>
            <a:ext cx="2980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7323F"/>
                </a:solidFill>
              </a:rPr>
              <a:t>the only region where gender parity in higher education enrolment has not yet been reached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412480" y="1325880"/>
            <a:ext cx="297180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DDDDD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549640" y="1435608"/>
            <a:ext cx="2697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F7A75"/>
                </a:solidFill>
              </a:rPr>
              <a:t>~25%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8567928" y="1956816"/>
            <a:ext cx="26609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7323F"/>
                </a:solidFill>
              </a:rPr>
              <a:t>women hold only about one-quarter of senior academic leadership roles globally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85800" y="301752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2A44"/>
                </a:solidFill>
              </a:rPr>
              <a:t>Reading the pattern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77240" y="3429000"/>
            <a:ext cx="5120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7323F"/>
                </a:solidFill>
              </a:rPr>
              <a:t>• Women’s participation has risen sharply, but the “female advantage” at enrolment level hides persistent inequalities by region, level and discipline.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4224528"/>
            <a:ext cx="51206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7323F"/>
                </a:solidFill>
              </a:rPr>
              <a:t>• Parity in headcounts does not automatically change academic cultures, research agendas, career progression or governance.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537960" y="3246120"/>
            <a:ext cx="914400" cy="685800"/>
          </a:xfrm>
          <a:prstGeom prst="chevron">
            <a:avLst/>
          </a:prstGeom>
          <a:solidFill>
            <a:srgbClr val="1F7A75"/>
          </a:solidFill>
          <a:ln w="12700">
            <a:solidFill>
              <a:srgbClr val="1F7A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543800" y="3246120"/>
            <a:ext cx="914400" cy="685800"/>
          </a:xfrm>
          <a:prstGeom prst="chevron">
            <a:avLst/>
          </a:prstGeom>
          <a:solidFill>
            <a:srgbClr val="D39C2D"/>
          </a:solidFill>
          <a:ln w="12700">
            <a:solidFill>
              <a:srgbClr val="D39C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8686800" y="3246120"/>
            <a:ext cx="914400" cy="685800"/>
          </a:xfrm>
          <a:prstGeom prst="chevron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921240" y="3127248"/>
            <a:ext cx="1325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E2A44"/>
                </a:solidFill>
              </a:rPr>
              <a:t>Access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E2A44"/>
                </a:solidFill>
              </a:rPr>
              <a:t>→ Completion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E2A44"/>
                </a:solidFill>
              </a:rPr>
              <a:t>→ Leadership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096000" y="4389120"/>
            <a:ext cx="5379720" cy="1554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7323F"/>
                </a:solidFill>
              </a:rPr>
              <a:t>Reflection point: </a:t>
            </a:r>
          </a:p>
          <a:p>
            <a:pPr marL="0" indent="0" algn="ctr">
              <a:buNone/>
            </a:pPr>
            <a:endParaRPr lang="en-US" sz="1500" b="1" dirty="0">
              <a:solidFill>
                <a:srgbClr val="27323F"/>
              </a:solidFill>
            </a:endParaRPr>
          </a:p>
          <a:p>
            <a:pPr marL="0" indent="0" algn="ctr">
              <a:buNone/>
            </a:pPr>
            <a:r>
              <a:rPr lang="en-US" sz="1500" b="1" dirty="0">
                <a:solidFill>
                  <a:srgbClr val="27323F"/>
                </a:solidFill>
              </a:rPr>
              <a:t>The centre of gravity has shifted from “Are women there?” to “Do women have equal power to shape institutions and knowledge?”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02920" y="6428232"/>
            <a:ext cx="11155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280"/>
                </a:solidFill>
              </a:rPr>
              <a:t>Sources: UNESCO reported 114 women per 100 men in higher education globally in 2024 and noted parity gaps in sub-Saharan Africa and senior leadership underrepresentation.</a:t>
            </a:r>
            <a:endParaRPr lang="en-US" sz="650" dirty="0"/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F16274B8-72E3-6CBE-043F-2D137674188D}"/>
              </a:ext>
            </a:extLst>
          </p:cNvPr>
          <p:cNvSpPr/>
          <p:nvPr/>
        </p:nvSpPr>
        <p:spPr>
          <a:xfrm>
            <a:off x="795528" y="4722876"/>
            <a:ext cx="4475719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The enrolment story is positive; the power story remains uneven.</a:t>
            </a:r>
          </a:p>
        </p:txBody>
      </p:sp>
      <p:sp>
        <p:nvSpPr>
          <p:cNvPr id="26" name="Text 3">
            <a:extLst>
              <a:ext uri="{FF2B5EF4-FFF2-40B4-BE49-F238E27FC236}">
                <a16:creationId xmlns:a16="http://schemas.microsoft.com/office/drawing/2014/main" id="{B564E00B-1B86-E12D-2D2F-5639BCC60572}"/>
              </a:ext>
            </a:extLst>
          </p:cNvPr>
          <p:cNvSpPr/>
          <p:nvPr/>
        </p:nvSpPr>
        <p:spPr>
          <a:xfrm>
            <a:off x="777240" y="5326380"/>
            <a:ext cx="4475719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Women remain underrepresented at the doctoral level (ISCED level 8) even though most students at ISCED levels 6 (Bachelor’s) and 7 (Master’s) are female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2C0FBB6-4CCA-4358-9DD5-CDF2173E6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E6B771E-DDF7-430C-9462-BA1D3742C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FF58F2B-EB8E-4311-BE8E-9497C5AF7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5824A6A-EB0C-0150-98E3-156DC39B2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0"/>
            <a:ext cx="12198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46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C0CFB-3FE6-70F7-4DF3-F8E48F818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149" y="294612"/>
            <a:ext cx="4560525" cy="228105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4100" b="1" dirty="0"/>
              <a:t>What </a:t>
            </a:r>
            <a:r>
              <a:rPr lang="en-US" sz="4100" b="1" dirty="0" err="1"/>
              <a:t>feminised</a:t>
            </a:r>
            <a:r>
              <a:rPr lang="en-US" sz="4100" b="1" dirty="0"/>
              <a:t> inequality looks like globally</a:t>
            </a:r>
            <a:br>
              <a:rPr lang="en-US" sz="4100" dirty="0"/>
            </a:br>
            <a:endParaRPr lang="en-US" sz="4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6C293D-EA5D-FC0B-935F-3B1D180DD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Regional inequality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STEM and digital divides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Care and time poverty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Institutional Climates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challenge is intersectional </a:t>
            </a:r>
          </a:p>
          <a:p>
            <a:pPr marL="685800" lvl="1" indent="-457200">
              <a:buFont typeface="Arial" panose="020B0604020202020204" pitchFamily="34" charset="0"/>
              <a:buChar char="•"/>
            </a:pPr>
            <a:r>
              <a:rPr lang="en-US" dirty="0"/>
              <a:t>Women are not a single category, and “average woman” indicators can conceal deep exclusions.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7" name="Graphic 6" descr="Education">
            <a:extLst>
              <a:ext uri="{FF2B5EF4-FFF2-40B4-BE49-F238E27FC236}">
                <a16:creationId xmlns:a16="http://schemas.microsoft.com/office/drawing/2014/main" id="{4758BDA6-D9AF-6585-37BA-9380407AAF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1705" y="1139723"/>
            <a:ext cx="4570361" cy="457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84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F7A75"/>
          </a:solidFill>
          <a:ln w="12700">
            <a:solidFill>
              <a:srgbClr val="1F7A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1E2A44"/>
          </a:solidFill>
          <a:ln w="12700">
            <a:solidFill>
              <a:srgbClr val="1E2A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4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South Africa: strong female participation, uneven transformation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31520" y="1143000"/>
            <a:ext cx="292608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DDDDD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1252728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F7A75"/>
                </a:solidFill>
              </a:rPr>
              <a:t>62.7%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86968" y="1773936"/>
            <a:ext cx="2615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7323F"/>
                </a:solidFill>
              </a:rPr>
              <a:t>of public HEI enrolments were female in 2023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703320" y="1143000"/>
            <a:ext cx="292608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DDDDD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840480" y="1252728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F7A75"/>
                </a:solidFill>
              </a:rPr>
              <a:t>65.4%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3858768" y="1773936"/>
            <a:ext cx="2615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7323F"/>
                </a:solidFill>
              </a:rPr>
              <a:t>of public HEI graduates were female in 2023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675120" y="1143000"/>
            <a:ext cx="2926080" cy="1143000"/>
          </a:xfrm>
          <a:prstGeom prst="roundRect">
            <a:avLst>
              <a:gd name="adj" fmla="val 9600"/>
            </a:avLst>
          </a:prstGeom>
          <a:solidFill>
            <a:srgbClr val="F9E7E2"/>
          </a:solidFill>
          <a:ln w="12700">
            <a:solidFill>
              <a:srgbClr val="DDDDD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313145" y="1426464"/>
            <a:ext cx="91388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marL="0" indent="0">
              <a:buNone/>
            </a:pPr>
            <a:endParaRPr lang="en-US" sz="2600" b="1" dirty="0">
              <a:solidFill>
                <a:srgbClr val="1F7A75"/>
              </a:solidFill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rgbClr val="1F7A75"/>
                </a:solidFill>
              </a:rPr>
              <a:t>48.4%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830568" y="1773936"/>
            <a:ext cx="2615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7323F"/>
                </a:solidFill>
              </a:rPr>
              <a:t>of doctoral students were female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9646920" y="1143000"/>
            <a:ext cx="182880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DDDDD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992848" y="1213275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F7A75"/>
                </a:solidFill>
              </a:rPr>
              <a:t>Doctorates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9756648" y="1624755"/>
            <a:ext cx="1563624" cy="5332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7323F"/>
                </a:solidFill>
              </a:rPr>
              <a:t>43 % of faculty are female</a:t>
            </a:r>
          </a:p>
          <a:p>
            <a:pPr marL="0" indent="0">
              <a:buNone/>
            </a:pPr>
            <a:r>
              <a:rPr lang="en-US" sz="1050" dirty="0">
                <a:solidFill>
                  <a:srgbClr val="27323F"/>
                </a:solidFill>
              </a:rPr>
              <a:t>18.5 % female Professors</a:t>
            </a:r>
          </a:p>
          <a:p>
            <a:pPr marL="0" indent="0">
              <a:buNone/>
            </a:pPr>
            <a:r>
              <a:rPr lang="en-US" sz="1050" dirty="0">
                <a:solidFill>
                  <a:srgbClr val="27323F"/>
                </a:solidFill>
              </a:rPr>
              <a:t>29.8% female Associate Professors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777240" y="29260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A44"/>
                </a:solidFill>
              </a:rPr>
              <a:t>Selected 2023 DHET indicators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822960" y="3429000"/>
            <a:ext cx="3840480" cy="32004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822960" y="3429000"/>
            <a:ext cx="2407981" cy="320040"/>
          </a:xfrm>
          <a:prstGeom prst="rect">
            <a:avLst/>
          </a:prstGeom>
          <a:solidFill>
            <a:srgbClr val="1F7A75"/>
          </a:solidFill>
          <a:ln w="12700">
            <a:solidFill>
              <a:srgbClr val="1F7A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800600" y="341071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7323F"/>
                </a:solidFill>
              </a:rPr>
              <a:t>female enrolment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822960" y="4069080"/>
            <a:ext cx="3840480" cy="32004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822960" y="4069080"/>
            <a:ext cx="2511674" cy="32004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800600" y="405079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7323F"/>
                </a:solidFill>
              </a:rPr>
              <a:t>female graduates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822960" y="4709160"/>
            <a:ext cx="3840480" cy="32004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822960" y="4709160"/>
            <a:ext cx="1889516" cy="320040"/>
          </a:xfrm>
          <a:prstGeom prst="rect">
            <a:avLst/>
          </a:prstGeom>
          <a:solidFill>
            <a:srgbClr val="D39C2D"/>
          </a:solidFill>
          <a:ln w="12700">
            <a:solidFill>
              <a:srgbClr val="D39C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800600" y="469087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7323F"/>
                </a:solidFill>
              </a:rPr>
              <a:t>female academics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583680" y="324612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A44"/>
                </a:solidFill>
              </a:rPr>
              <a:t>Interpretation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675120" y="3611880"/>
            <a:ext cx="4526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7323F"/>
                </a:solidFill>
              </a:rPr>
              <a:t>• South Africa has moved beyond basic access for women in many parts of the system.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675120" y="4224528"/>
            <a:ext cx="4526280" cy="5852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7323F"/>
                </a:solidFill>
              </a:rPr>
              <a:t>• The equality gap is now concentrated in academic authority, doctoral pathways, disciplinary patterns and institutional cultures.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675120" y="5047488"/>
            <a:ext cx="4526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7323F"/>
                </a:solidFill>
              </a:rPr>
              <a:t>• Race and gender must be read together: demographic transformation remains uneven across categories and institutions.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502920" y="6428232"/>
            <a:ext cx="11155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280"/>
                </a:solidFill>
              </a:rPr>
              <a:t>Source: DHET, Statistics on Post-School Education and Training in South Africa, 2023: female enrolment, graduates and staff indicators.</a:t>
            </a:r>
            <a:endParaRPr lang="en-US" sz="650" dirty="0"/>
          </a:p>
        </p:txBody>
      </p:sp>
      <p:sp>
        <p:nvSpPr>
          <p:cNvPr id="33" name="Text 3">
            <a:extLst>
              <a:ext uri="{FF2B5EF4-FFF2-40B4-BE49-F238E27FC236}">
                <a16:creationId xmlns:a16="http://schemas.microsoft.com/office/drawing/2014/main" id="{B09FAB00-CB6B-08E7-1D39-5CB4D00410CD}"/>
              </a:ext>
            </a:extLst>
          </p:cNvPr>
          <p:cNvSpPr/>
          <p:nvPr/>
        </p:nvSpPr>
        <p:spPr>
          <a:xfrm>
            <a:off x="6629400" y="5717286"/>
            <a:ext cx="5071838" cy="4526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Public higher education shows high female enrolment and graduate shares, but postgraduate and staff hierarchies are more complex.</a:t>
            </a:r>
          </a:p>
        </p:txBody>
      </p:sp>
      <p:sp>
        <p:nvSpPr>
          <p:cNvPr id="34" name="Text 14">
            <a:extLst>
              <a:ext uri="{FF2B5EF4-FFF2-40B4-BE49-F238E27FC236}">
                <a16:creationId xmlns:a16="http://schemas.microsoft.com/office/drawing/2014/main" id="{34887D29-590F-7A26-42FF-9BE78D2F8592}"/>
              </a:ext>
            </a:extLst>
          </p:cNvPr>
          <p:cNvSpPr/>
          <p:nvPr/>
        </p:nvSpPr>
        <p:spPr>
          <a:xfrm>
            <a:off x="9765792" y="1146442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F7A75"/>
                </a:solidFill>
              </a:rPr>
              <a:t>Faculty</a:t>
            </a:r>
            <a:endParaRPr lang="en-US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B11C179D-808F-4D23-BAFC-A14C6DCDA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08137D4-4D0A-4ED1-BFB8-97D4A8335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34378" y="2727729"/>
            <a:ext cx="6057620" cy="4130271"/>
          </a:xfrm>
          <a:prstGeom prst="rect">
            <a:avLst/>
          </a:prstGeom>
          <a:ln>
            <a:noFill/>
          </a:ln>
          <a:effectLst>
            <a:outerShdw blurRad="635000" dist="254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CC260F1-CD9A-42C9-8ED4-1C61328D8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727729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4A602B-7EAE-59FC-086C-46BF38EF0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542" y="423932"/>
            <a:ext cx="9967409" cy="15157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b="1"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Women are present, but not evenly positioned</a:t>
            </a:r>
            <a:br>
              <a:rPr lang="en-US" sz="3700"/>
            </a:br>
            <a:endParaRPr lang="en-US" sz="370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90D9CE-F297-346C-8A90-E51AACC79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1775012"/>
            <a:ext cx="5334199" cy="4236903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 </a:t>
            </a:r>
            <a:r>
              <a:rPr lang="en-US" sz="2000" dirty="0" err="1"/>
              <a:t>feminised</a:t>
            </a:r>
            <a:r>
              <a:rPr lang="en-US" sz="2000" dirty="0"/>
              <a:t> staff total can coexist with male advantage in academic/research roles and senior ranks.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• Several institutions showed skewed representation in top, senior and academic posts, including Professor and Dean levels.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• Employment equity barriers were described as rooted in institutional culture, location, scarce skills and discipline-specific dynamics.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• The question is not only how many women are employed, but where they are located in the academic hierarchy.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9" name="Graphic 8" descr="Cycle with People">
            <a:extLst>
              <a:ext uri="{FF2B5EF4-FFF2-40B4-BE49-F238E27FC236}">
                <a16:creationId xmlns:a16="http://schemas.microsoft.com/office/drawing/2014/main" id="{051F505D-0D62-052A-6371-A1401F6D7F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10047" y="2205765"/>
            <a:ext cx="3219163" cy="3219163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FF92BA-874E-408A-BFAD-416A7FFE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15">
            <a:extLst>
              <a:ext uri="{FF2B5EF4-FFF2-40B4-BE49-F238E27FC236}">
                <a16:creationId xmlns:a16="http://schemas.microsoft.com/office/drawing/2014/main" id="{B1993EAE-9592-59BD-D64B-AA9B0FA599FF}"/>
              </a:ext>
            </a:extLst>
          </p:cNvPr>
          <p:cNvSpPr/>
          <p:nvPr/>
        </p:nvSpPr>
        <p:spPr>
          <a:xfrm>
            <a:off x="761801" y="6072326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7323F"/>
                </a:solidFill>
              </a:rPr>
              <a:t>Transformation lens: participation → authority → agenda-setting → institutional accountability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61028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47263-C23D-0F13-6268-2CE3AF038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77" y="173182"/>
            <a:ext cx="10380573" cy="143227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E2A4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Campus climate: equality is also about safety, belonging and care</a:t>
            </a:r>
            <a:br>
              <a:rPr lang="en-US" dirty="0"/>
            </a:br>
            <a:endParaRPr lang="en-US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668B2AD9-045F-17AC-FA3A-DBA4ACA2B722}"/>
              </a:ext>
            </a:extLst>
          </p:cNvPr>
          <p:cNvSpPr/>
          <p:nvPr/>
        </p:nvSpPr>
        <p:spPr>
          <a:xfrm>
            <a:off x="6903720" y="1925495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E2A44"/>
                </a:solidFill>
              </a:rPr>
              <a:t>Reflective provocation</a:t>
            </a:r>
            <a:endParaRPr lang="en-US" sz="19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4D4F6AD6-970A-E5B9-80DE-01E261B31E05}"/>
              </a:ext>
            </a:extLst>
          </p:cNvPr>
          <p:cNvSpPr/>
          <p:nvPr/>
        </p:nvSpPr>
        <p:spPr>
          <a:xfrm>
            <a:off x="6903720" y="2240280"/>
            <a:ext cx="361188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7323F"/>
                </a:solidFill>
              </a:rPr>
              <a:t>A university cannot claim gender equality through enrolment statistics while unsafe, uncaring or exclusionary institutional cultures continue to shape daily academic life.</a:t>
            </a:r>
            <a:endParaRPr lang="en-US" sz="18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0DE1F252-7B75-B616-DD79-F6A03707C820}"/>
              </a:ext>
            </a:extLst>
          </p:cNvPr>
          <p:cNvSpPr/>
          <p:nvPr/>
        </p:nvSpPr>
        <p:spPr>
          <a:xfrm>
            <a:off x="6903720" y="4114800"/>
            <a:ext cx="3935516" cy="1307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6B7280"/>
                </a:solidFill>
              </a:rPr>
              <a:t>Equality is lived in policies, reporting pathways, promotion committees, classrooms, laboratories and residences.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218649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DC91E-3001-0DE2-4518-06C57446E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914" y="435477"/>
            <a:ext cx="10055090" cy="74409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E2A4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Campus climate: equality is also about safety, belonging and care</a:t>
            </a:r>
            <a:br>
              <a:rPr lang="en-US" dirty="0"/>
            </a:br>
            <a:endParaRPr lang="en-US" dirty="0"/>
          </a:p>
        </p:txBody>
      </p:sp>
      <p:sp>
        <p:nvSpPr>
          <p:cNvPr id="4" name="Shape 13">
            <a:extLst>
              <a:ext uri="{FF2B5EF4-FFF2-40B4-BE49-F238E27FC236}">
                <a16:creationId xmlns:a16="http://schemas.microsoft.com/office/drawing/2014/main" id="{FA3F17B6-6791-0B3D-7765-D1FDCB6D41D6}"/>
              </a:ext>
            </a:extLst>
          </p:cNvPr>
          <p:cNvSpPr/>
          <p:nvPr/>
        </p:nvSpPr>
        <p:spPr>
          <a:xfrm>
            <a:off x="6599816" y="1801368"/>
            <a:ext cx="4754880" cy="4572000"/>
          </a:xfrm>
          <a:prstGeom prst="roundRect">
            <a:avLst>
              <a:gd name="adj" fmla="val 3038"/>
            </a:avLst>
          </a:prstGeom>
          <a:solidFill>
            <a:srgbClr val="EAF4F2"/>
          </a:solidFill>
          <a:ln w="12700">
            <a:solidFill>
              <a:srgbClr val="D7E7E5"/>
            </a:solidFill>
            <a:prstDash val="solid"/>
          </a:ln>
        </p:spPr>
        <p:txBody>
          <a:bodyPr/>
          <a:lstStyle/>
          <a:p>
            <a:pPr algn="ctr"/>
            <a:endParaRPr lang="en-US" b="1" dirty="0">
              <a:solidFill>
                <a:srgbClr val="27323F"/>
              </a:solidFill>
            </a:endParaRPr>
          </a:p>
          <a:p>
            <a:pPr algn="ctr"/>
            <a:endParaRPr lang="en-US" b="1" dirty="0">
              <a:solidFill>
                <a:srgbClr val="27323F"/>
              </a:solidFill>
            </a:endParaRPr>
          </a:p>
          <a:p>
            <a:pPr algn="ctr"/>
            <a:endParaRPr lang="en-US" b="1" dirty="0">
              <a:solidFill>
                <a:srgbClr val="27323F"/>
              </a:solidFill>
            </a:endParaRPr>
          </a:p>
          <a:p>
            <a:pPr algn="ctr"/>
            <a:r>
              <a:rPr lang="en-US" b="1" dirty="0">
                <a:solidFill>
                  <a:srgbClr val="27323F"/>
                </a:solidFill>
              </a:rPr>
              <a:t>A university cannot claim gender equality through enrolment statistics while unsafe, uncaring or exclusionary institutional cultures continue to shape daily academic life.</a:t>
            </a:r>
          </a:p>
          <a:p>
            <a:pPr algn="ctr"/>
            <a:endParaRPr lang="en-US" b="1" dirty="0">
              <a:solidFill>
                <a:srgbClr val="27323F"/>
              </a:solidFill>
            </a:endParaRPr>
          </a:p>
          <a:p>
            <a:pPr algn="ctr"/>
            <a:endParaRPr lang="en-US" b="1" dirty="0">
              <a:solidFill>
                <a:srgbClr val="27323F"/>
              </a:solidFill>
            </a:endParaRPr>
          </a:p>
          <a:p>
            <a:pPr algn="ctr"/>
            <a:r>
              <a:rPr lang="en-US" b="1" dirty="0">
                <a:solidFill>
                  <a:srgbClr val="27323F"/>
                </a:solidFill>
              </a:rPr>
              <a:t>Equality is lived in policies, reporting pathways, promotion committees, classrooms, laboratories and residences.</a:t>
            </a:r>
          </a:p>
          <a:p>
            <a:pPr algn="ctr"/>
            <a:endParaRPr lang="en-US" b="1" dirty="0">
              <a:solidFill>
                <a:srgbClr val="27323F"/>
              </a:solidFill>
            </a:endParaRPr>
          </a:p>
          <a:p>
            <a:pPr algn="ctr"/>
            <a:endParaRPr lang="en-US" b="1" dirty="0">
              <a:solidFill>
                <a:srgbClr val="27323F"/>
              </a:solidFill>
            </a:endParaRPr>
          </a:p>
          <a:p>
            <a:pPr algn="ctr"/>
            <a:endParaRPr lang="en-US" b="1" dirty="0">
              <a:solidFill>
                <a:srgbClr val="27323F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0355DA-3B9F-15CF-C68D-E259F42C2B25}"/>
              </a:ext>
            </a:extLst>
          </p:cNvPr>
          <p:cNvSpPr txBox="1"/>
          <p:nvPr/>
        </p:nvSpPr>
        <p:spPr>
          <a:xfrm>
            <a:off x="6925299" y="1801368"/>
            <a:ext cx="4103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A44"/>
                </a:solidFill>
              </a:rPr>
              <a:t>Reflective provocation</a:t>
            </a:r>
            <a:endParaRPr lang="en-US" sz="18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EC115D6C-997F-CFDE-08C3-830A31322728}"/>
              </a:ext>
            </a:extLst>
          </p:cNvPr>
          <p:cNvSpPr/>
          <p:nvPr/>
        </p:nvSpPr>
        <p:spPr>
          <a:xfrm>
            <a:off x="837304" y="2008001"/>
            <a:ext cx="475488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328A00C-6C47-B3C8-7120-8AB2FC39CAA1}"/>
              </a:ext>
            </a:extLst>
          </p:cNvPr>
          <p:cNvSpPr/>
          <p:nvPr/>
        </p:nvSpPr>
        <p:spPr>
          <a:xfrm>
            <a:off x="1065904" y="2136017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7A75"/>
                </a:solidFill>
              </a:rPr>
              <a:t>Safety</a:t>
            </a:r>
            <a:endParaRPr lang="en-US" sz="15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512D439B-99F7-67CD-AD85-8044446E48D6}"/>
              </a:ext>
            </a:extLst>
          </p:cNvPr>
          <p:cNvSpPr/>
          <p:nvPr/>
        </p:nvSpPr>
        <p:spPr>
          <a:xfrm>
            <a:off x="2547232" y="2136017"/>
            <a:ext cx="2788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27323F"/>
                </a:solidFill>
              </a:rPr>
              <a:t>GBV and sexual harassment systems must be trusted, visible, survivor-centred and monitored.</a:t>
            </a:r>
            <a:endParaRPr lang="en-US" sz="1150" dirty="0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0CE9EBB4-59C0-3A04-AD4D-F2762F0AD5B6}"/>
              </a:ext>
            </a:extLst>
          </p:cNvPr>
          <p:cNvSpPr/>
          <p:nvPr/>
        </p:nvSpPr>
        <p:spPr>
          <a:xfrm>
            <a:off x="837304" y="3064133"/>
            <a:ext cx="4754880" cy="914400"/>
          </a:xfrm>
          <a:prstGeom prst="roundRect">
            <a:avLst>
              <a:gd name="adj" fmla="val 12000"/>
            </a:avLst>
          </a:prstGeom>
          <a:solidFill>
            <a:srgbClr val="F9E7E2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B92CB763-5631-B1BA-D8C0-81B1007E82DD}"/>
              </a:ext>
            </a:extLst>
          </p:cNvPr>
          <p:cNvSpPr/>
          <p:nvPr/>
        </p:nvSpPr>
        <p:spPr>
          <a:xfrm>
            <a:off x="1065904" y="3192149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7A75"/>
                </a:solidFill>
              </a:rPr>
              <a:t>Belonging</a:t>
            </a:r>
            <a:endParaRPr lang="en-US" sz="15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2C51D213-B100-7E78-9554-2B1FD9D4C9C7}"/>
              </a:ext>
            </a:extLst>
          </p:cNvPr>
          <p:cNvSpPr/>
          <p:nvPr/>
        </p:nvSpPr>
        <p:spPr>
          <a:xfrm>
            <a:off x="2547232" y="3192149"/>
            <a:ext cx="2788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27323F"/>
                </a:solidFill>
              </a:rPr>
              <a:t>Policies must include women, LGBTQIA+ persons and gender non-conforming students and staff.</a:t>
            </a:r>
            <a:endParaRPr lang="en-US" sz="1150" dirty="0"/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FC131D38-A8D8-3AFC-24EF-2419A9DAEADA}"/>
              </a:ext>
            </a:extLst>
          </p:cNvPr>
          <p:cNvSpPr/>
          <p:nvPr/>
        </p:nvSpPr>
        <p:spPr>
          <a:xfrm>
            <a:off x="777240" y="4069080"/>
            <a:ext cx="475488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54E42E5C-1389-B996-04DA-71C55BC7A5C7}"/>
              </a:ext>
            </a:extLst>
          </p:cNvPr>
          <p:cNvSpPr/>
          <p:nvPr/>
        </p:nvSpPr>
        <p:spPr>
          <a:xfrm>
            <a:off x="1005840" y="419709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7A75"/>
                </a:solidFill>
              </a:rPr>
              <a:t>Care</a:t>
            </a:r>
            <a:endParaRPr lang="en-US" sz="1500" dirty="0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C1F6BF30-7392-6BEE-C9DA-1A6423D8C008}"/>
              </a:ext>
            </a:extLst>
          </p:cNvPr>
          <p:cNvSpPr/>
          <p:nvPr/>
        </p:nvSpPr>
        <p:spPr>
          <a:xfrm>
            <a:off x="2487168" y="4197096"/>
            <a:ext cx="2788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27323F"/>
                </a:solidFill>
              </a:rPr>
              <a:t>Childcare, flexitime and family-responsibility support shape women’s career progression.</a:t>
            </a:r>
            <a:endParaRPr lang="en-US" sz="1150" dirty="0"/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2E9D73BA-0018-3EAA-4442-3A34BF2D44DA}"/>
              </a:ext>
            </a:extLst>
          </p:cNvPr>
          <p:cNvSpPr/>
          <p:nvPr/>
        </p:nvSpPr>
        <p:spPr>
          <a:xfrm>
            <a:off x="502920" y="6428232"/>
            <a:ext cx="11155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280"/>
                </a:solidFill>
              </a:rPr>
              <a:t>Sources: Commission for Gender Equality 2023/24 findings and recommendations on GBV, harassment, LGBTQIA+ inclusion, employment equity and care.</a:t>
            </a:r>
            <a:endParaRPr lang="en-US" sz="650" dirty="0"/>
          </a:p>
        </p:txBody>
      </p:sp>
      <p:sp>
        <p:nvSpPr>
          <p:cNvPr id="17" name="Shape 4">
            <a:extLst>
              <a:ext uri="{FF2B5EF4-FFF2-40B4-BE49-F238E27FC236}">
                <a16:creationId xmlns:a16="http://schemas.microsoft.com/office/drawing/2014/main" id="{3BFFE233-DC59-F090-B146-AEDF10BD9EAC}"/>
              </a:ext>
            </a:extLst>
          </p:cNvPr>
          <p:cNvSpPr/>
          <p:nvPr/>
        </p:nvSpPr>
        <p:spPr>
          <a:xfrm>
            <a:off x="777240" y="5230368"/>
            <a:ext cx="475488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ADF24298-4D4B-353E-C7F7-E5B2B0469450}"/>
              </a:ext>
            </a:extLst>
          </p:cNvPr>
          <p:cNvSpPr/>
          <p:nvPr/>
        </p:nvSpPr>
        <p:spPr>
          <a:xfrm>
            <a:off x="1005840" y="558241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7A75"/>
                </a:solidFill>
              </a:rPr>
              <a:t>Priority</a:t>
            </a:r>
            <a:endParaRPr lang="en-US" sz="1500" dirty="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71354098-7655-08EB-1A45-9F3D0E70A238}"/>
              </a:ext>
            </a:extLst>
          </p:cNvPr>
          <p:cNvSpPr/>
          <p:nvPr/>
        </p:nvSpPr>
        <p:spPr>
          <a:xfrm>
            <a:off x="2487168" y="5394960"/>
            <a:ext cx="2788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27323F"/>
                </a:solidFill>
              </a:rPr>
              <a:t>Gender transformation is weakened when institutions treat GBV, harassment and care as peripheral issues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894472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F7A75"/>
          </a:solidFill>
          <a:ln w="12700">
            <a:solidFill>
              <a:srgbClr val="1F7A7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1E2A44"/>
          </a:solidFill>
          <a:ln w="12700">
            <a:solidFill>
              <a:srgbClr val="1E2A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02920" y="347472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A4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representation to transformation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30352" y="960120"/>
            <a:ext cx="8686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6B7280"/>
                </a:solidFill>
              </a:rPr>
              <a:t>A stronger agenda asks what institutions do with women’s presence.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85800" y="1508760"/>
            <a:ext cx="2286000" cy="320040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490472" y="178308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7A75"/>
                </a:solidFill>
              </a:rPr>
              <a:t>1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914400" y="249631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A44"/>
                </a:solidFill>
              </a:rPr>
              <a:t>Count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3017520"/>
            <a:ext cx="18288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27323F"/>
                </a:solidFill>
              </a:rPr>
              <a:t>Who is enrolled, employed and graduating?</a:t>
            </a:r>
            <a:endParaRPr lang="en-US" sz="1220" dirty="0"/>
          </a:p>
        </p:txBody>
      </p:sp>
      <p:sp>
        <p:nvSpPr>
          <p:cNvPr id="10" name="Shape 8"/>
          <p:cNvSpPr/>
          <p:nvPr/>
        </p:nvSpPr>
        <p:spPr>
          <a:xfrm>
            <a:off x="3566160" y="1508760"/>
            <a:ext cx="2286000" cy="3200400"/>
          </a:xfrm>
          <a:prstGeom prst="roundRect">
            <a:avLst>
              <a:gd name="adj" fmla="val 5600"/>
            </a:avLst>
          </a:prstGeom>
          <a:solidFill>
            <a:srgbClr val="EAF4F2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370832" y="178308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D39C2D"/>
                </a:solidFill>
              </a:rPr>
              <a:t>2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794760" y="249631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A44"/>
                </a:solidFill>
              </a:rPr>
              <a:t>Locate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794760" y="3017520"/>
            <a:ext cx="18288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27323F"/>
                </a:solidFill>
              </a:rPr>
              <a:t>Where are women positioned by rank, field, race, disability and contract type?</a:t>
            </a:r>
            <a:endParaRPr lang="en-US" sz="1220" dirty="0"/>
          </a:p>
        </p:txBody>
      </p:sp>
      <p:sp>
        <p:nvSpPr>
          <p:cNvPr id="14" name="Shape 12"/>
          <p:cNvSpPr/>
          <p:nvPr/>
        </p:nvSpPr>
        <p:spPr>
          <a:xfrm>
            <a:off x="6446520" y="1508760"/>
            <a:ext cx="2286000" cy="3200400"/>
          </a:xfrm>
          <a:prstGeom prst="roundRect">
            <a:avLst>
              <a:gd name="adj" fmla="val 5600"/>
            </a:avLst>
          </a:prstGeom>
          <a:solidFill>
            <a:srgbClr val="F9E7E2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251192" y="178308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76F51"/>
                </a:solidFill>
              </a:rPr>
              <a:t>3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6675120" y="249631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A44"/>
                </a:solidFill>
              </a:rPr>
              <a:t>Listen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675120" y="3017520"/>
            <a:ext cx="18288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27323F"/>
                </a:solidFill>
              </a:rPr>
              <a:t>Whose experiences of safety, care, belonging and exclusion are recorded?</a:t>
            </a:r>
            <a:endParaRPr lang="en-US" sz="1220" dirty="0"/>
          </a:p>
        </p:txBody>
      </p:sp>
      <p:sp>
        <p:nvSpPr>
          <p:cNvPr id="18" name="Shape 16"/>
          <p:cNvSpPr/>
          <p:nvPr/>
        </p:nvSpPr>
        <p:spPr>
          <a:xfrm>
            <a:off x="9326880" y="1508760"/>
            <a:ext cx="2286000" cy="320040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0131552" y="178308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7A75"/>
                </a:solidFill>
              </a:rPr>
              <a:t>4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9555480" y="249631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A44"/>
                </a:solidFill>
              </a:rPr>
              <a:t>Change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555480" y="3017520"/>
            <a:ext cx="18288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27323F"/>
                </a:solidFill>
              </a:rPr>
              <a:t>Which budgets, rules and accountabilities shift power?</a:t>
            </a:r>
            <a:endParaRPr lang="en-US" sz="1220" dirty="0"/>
          </a:p>
        </p:txBody>
      </p:sp>
      <p:sp>
        <p:nvSpPr>
          <p:cNvPr id="22" name="Text 20"/>
          <p:cNvSpPr/>
          <p:nvPr/>
        </p:nvSpPr>
        <p:spPr>
          <a:xfrm>
            <a:off x="914400" y="544068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E2A44"/>
                </a:solidFill>
              </a:rPr>
              <a:t>This shifts reporting from “women as beneficiaries” to “gender equality as institutional redesign”.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502920" y="6428232"/>
            <a:ext cx="11155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280"/>
                </a:solidFill>
              </a:rPr>
              <a:t>Synthesis based on global and South African evidence reviewed for this presentation 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Custom 148">
      <a:dk1>
        <a:srgbClr val="262626"/>
      </a:dk1>
      <a:lt1>
        <a:sysClr val="window" lastClr="FFFFFF"/>
      </a:lt1>
      <a:dk2>
        <a:srgbClr val="2F333D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404040"/>
      </a:accent6>
      <a:hlink>
        <a:srgbClr val="3E8FF1"/>
      </a:hlink>
      <a:folHlink>
        <a:srgbClr val="939393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996</Words>
  <Application>Microsoft Macintosh PowerPoint</Application>
  <PresentationFormat>Widescreen</PresentationFormat>
  <Paragraphs>120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Bierstadt</vt:lpstr>
      <vt:lpstr>BevelVTI</vt:lpstr>
      <vt:lpstr>Gender Equality in Higher Education </vt:lpstr>
      <vt:lpstr>PowerPoint Presentation</vt:lpstr>
      <vt:lpstr>PowerPoint Presentation</vt:lpstr>
      <vt:lpstr>What feminised inequality looks like globally </vt:lpstr>
      <vt:lpstr>PowerPoint Presentation</vt:lpstr>
      <vt:lpstr>Women are present, but not evenly positioned </vt:lpstr>
      <vt:lpstr>Campus climate: equality is also about safety, belonging and care </vt:lpstr>
      <vt:lpstr>Campus climate: equality is also about safety, belonging and care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Joleen Steyn Kotze</dc:creator>
  <cp:lastModifiedBy>Joleen Steyn Kotze</cp:lastModifiedBy>
  <cp:revision>9</cp:revision>
  <dcterms:created xsi:type="dcterms:W3CDTF">2026-06-11T09:03:11Z</dcterms:created>
  <dcterms:modified xsi:type="dcterms:W3CDTF">2026-06-12T12:05:16Z</dcterms:modified>
</cp:coreProperties>
</file>