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8" r:id="rId3"/>
    <p:sldId id="267" r:id="rId4"/>
    <p:sldId id="257" r:id="rId5"/>
    <p:sldId id="272" r:id="rId6"/>
    <p:sldId id="273" r:id="rId7"/>
    <p:sldId id="274" r:id="rId8"/>
    <p:sldId id="275" r:id="rId9"/>
    <p:sldId id="271" r:id="rId10"/>
    <p:sldId id="259" r:id="rId11"/>
    <p:sldId id="260" r:id="rId12"/>
    <p:sldId id="261" r:id="rId13"/>
    <p:sldId id="262" r:id="rId14"/>
    <p:sldId id="263" r:id="rId15"/>
    <p:sldId id="266" r:id="rId16"/>
    <p:sldId id="264" r:id="rId17"/>
    <p:sldId id="265" r:id="rId18"/>
  </p:sldIdLst>
  <p:sldSz cx="18288000" cy="10287000"/>
  <p:notesSz cx="6794500" cy="9931400"/>
  <p:embeddedFontLst>
    <p:embeddedFont>
      <p:font typeface="Avenir" panose="020B0604020202020204" charset="0"/>
      <p:regular r:id="rId20"/>
    </p:embeddedFont>
    <p:embeddedFont>
      <p:font typeface="Avenir Next Thai Modern" panose="020B0604020202020204" charset="-34"/>
      <p:regular r:id="rId21"/>
    </p:embeddedFont>
    <p:embeddedFont>
      <p:font typeface="Avenir Next Thai Modern Bold" panose="020B0604020202020204" charset="-34"/>
      <p:regular r:id="rId22"/>
    </p:embeddedFont>
    <p:embeddedFont>
      <p:font typeface="Avenir Next Thai Modern Ultra-Bold" panose="020B0604020202020204" charset="-34"/>
      <p:regular r:id="rId23"/>
    </p:embeddedFont>
    <p:embeddedFont>
      <p:font typeface="Holiday" panose="020B0604020202020204" charset="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1E052F-5D1B-470C-B63D-29F66C108828}" v="8" dt="2026-06-12T11:49:58.9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50" d="100"/>
          <a:sy n="50" d="100"/>
        </p:scale>
        <p:origin x="-312" y="-4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vendal, Ruby-Ann (Dr) (Summerstrand Campus South)" userId="0b5810a3-cfa3-4cd0-a53f-f9e23e625bd3" providerId="ADAL" clId="{8A1E052F-5D1B-470C-B63D-29F66C108828}"/>
    <pc:docChg chg="undo redo custSel addSld delSld modSld sldOrd">
      <pc:chgData name="Levendal, Ruby-Ann (Dr) (Summerstrand Campus South)" userId="0b5810a3-cfa3-4cd0-a53f-f9e23e625bd3" providerId="ADAL" clId="{8A1E052F-5D1B-470C-B63D-29F66C108828}" dt="2026-06-12T11:53:11.205" v="2373" actId="404"/>
      <pc:docMkLst>
        <pc:docMk/>
      </pc:docMkLst>
      <pc:sldChg chg="addSp delSp modSp mod">
        <pc:chgData name="Levendal, Ruby-Ann (Dr) (Summerstrand Campus South)" userId="0b5810a3-cfa3-4cd0-a53f-f9e23e625bd3" providerId="ADAL" clId="{8A1E052F-5D1B-470C-B63D-29F66C108828}" dt="2026-06-12T10:40:25.374" v="1975" actId="1076"/>
        <pc:sldMkLst>
          <pc:docMk/>
          <pc:sldMk cId="0" sldId="256"/>
        </pc:sldMkLst>
        <pc:spChg chg="del">
          <ac:chgData name="Levendal, Ruby-Ann (Dr) (Summerstrand Campus South)" userId="0b5810a3-cfa3-4cd0-a53f-f9e23e625bd3" providerId="ADAL" clId="{8A1E052F-5D1B-470C-B63D-29F66C108828}" dt="2026-06-12T10:40:19.295" v="1974" actId="478"/>
          <ac:spMkLst>
            <pc:docMk/>
            <pc:sldMk cId="0" sldId="256"/>
            <ac:spMk id="17" creationId="{00000000-0000-0000-0000-000000000000}"/>
          </ac:spMkLst>
        </pc:spChg>
        <pc:spChg chg="mod">
          <ac:chgData name="Levendal, Ruby-Ann (Dr) (Summerstrand Campus South)" userId="0b5810a3-cfa3-4cd0-a53f-f9e23e625bd3" providerId="ADAL" clId="{8A1E052F-5D1B-470C-B63D-29F66C108828}" dt="2026-06-12T07:28:09.848" v="100" actId="1076"/>
          <ac:spMkLst>
            <pc:docMk/>
            <pc:sldMk cId="0" sldId="256"/>
            <ac:spMk id="24" creationId="{00000000-0000-0000-0000-000000000000}"/>
          </ac:spMkLst>
        </pc:spChg>
        <pc:spChg chg="add del mod">
          <ac:chgData name="Levendal, Ruby-Ann (Dr) (Summerstrand Campus South)" userId="0b5810a3-cfa3-4cd0-a53f-f9e23e625bd3" providerId="ADAL" clId="{8A1E052F-5D1B-470C-B63D-29F66C108828}" dt="2026-06-12T10:40:25.374" v="1975" actId="1076"/>
          <ac:spMkLst>
            <pc:docMk/>
            <pc:sldMk cId="0" sldId="256"/>
            <ac:spMk id="26" creationId="{00000000-0000-0000-0000-000000000000}"/>
          </ac:spMkLst>
        </pc:spChg>
        <pc:grpChg chg="mod">
          <ac:chgData name="Levendal, Ruby-Ann (Dr) (Summerstrand Campus South)" userId="0b5810a3-cfa3-4cd0-a53f-f9e23e625bd3" providerId="ADAL" clId="{8A1E052F-5D1B-470C-B63D-29F66C108828}" dt="2026-06-12T07:26:50.112" v="94" actId="1076"/>
          <ac:grpSpMkLst>
            <pc:docMk/>
            <pc:sldMk cId="0" sldId="256"/>
            <ac:grpSpMk id="7" creationId="{00000000-0000-0000-0000-000000000000}"/>
          </ac:grpSpMkLst>
        </pc:grpChg>
        <pc:grpChg chg="mod">
          <ac:chgData name="Levendal, Ruby-Ann (Dr) (Summerstrand Campus South)" userId="0b5810a3-cfa3-4cd0-a53f-f9e23e625bd3" providerId="ADAL" clId="{8A1E052F-5D1B-470C-B63D-29F66C108828}" dt="2026-06-12T07:26:41.514" v="92" actId="14100"/>
          <ac:grpSpMkLst>
            <pc:docMk/>
            <pc:sldMk cId="0" sldId="256"/>
            <ac:grpSpMk id="20" creationId="{00000000-0000-0000-0000-000000000000}"/>
          </ac:grpSpMkLst>
        </pc:grpChg>
        <pc:picChg chg="add del">
          <ac:chgData name="Levendal, Ruby-Ann (Dr) (Summerstrand Campus South)" userId="0b5810a3-cfa3-4cd0-a53f-f9e23e625bd3" providerId="ADAL" clId="{8A1E052F-5D1B-470C-B63D-29F66C108828}" dt="2026-06-12T10:40:11.656" v="1971" actId="22"/>
          <ac:picMkLst>
            <pc:docMk/>
            <pc:sldMk cId="0" sldId="256"/>
            <ac:picMk id="31" creationId="{E0BE08B0-56A9-DC3D-A91B-069F5AAC8383}"/>
          </ac:picMkLst>
        </pc:picChg>
      </pc:sldChg>
      <pc:sldChg chg="addSp delSp modSp mod ord">
        <pc:chgData name="Levendal, Ruby-Ann (Dr) (Summerstrand Campus South)" userId="0b5810a3-cfa3-4cd0-a53f-f9e23e625bd3" providerId="ADAL" clId="{8A1E052F-5D1B-470C-B63D-29F66C108828}" dt="2026-06-12T10:15:50.503" v="1724" actId="1076"/>
        <pc:sldMkLst>
          <pc:docMk/>
          <pc:sldMk cId="0" sldId="257"/>
        </pc:sldMkLst>
        <pc:spChg chg="del mod">
          <ac:chgData name="Levendal, Ruby-Ann (Dr) (Summerstrand Campus South)" userId="0b5810a3-cfa3-4cd0-a53f-f9e23e625bd3" providerId="ADAL" clId="{8A1E052F-5D1B-470C-B63D-29F66C108828}" dt="2026-06-12T08:04:10.600" v="668" actId="478"/>
          <ac:spMkLst>
            <pc:docMk/>
            <pc:sldMk cId="0" sldId="257"/>
            <ac:spMk id="20" creationId="{00000000-0000-0000-0000-000000000000}"/>
          </ac:spMkLst>
        </pc:spChg>
        <pc:spChg chg="del mod">
          <ac:chgData name="Levendal, Ruby-Ann (Dr) (Summerstrand Campus South)" userId="0b5810a3-cfa3-4cd0-a53f-f9e23e625bd3" providerId="ADAL" clId="{8A1E052F-5D1B-470C-B63D-29F66C108828}" dt="2026-06-12T08:04:13.370" v="670" actId="478"/>
          <ac:spMkLst>
            <pc:docMk/>
            <pc:sldMk cId="0" sldId="257"/>
            <ac:spMk id="21" creationId="{00000000-0000-0000-0000-000000000000}"/>
          </ac:spMkLst>
        </pc:spChg>
        <pc:spChg chg="mod">
          <ac:chgData name="Levendal, Ruby-Ann (Dr) (Summerstrand Campus South)" userId="0b5810a3-cfa3-4cd0-a53f-f9e23e625bd3" providerId="ADAL" clId="{8A1E052F-5D1B-470C-B63D-29F66C108828}" dt="2026-06-12T08:06:00.975" v="724" actId="20577"/>
          <ac:spMkLst>
            <pc:docMk/>
            <pc:sldMk cId="0" sldId="257"/>
            <ac:spMk id="22" creationId="{00000000-0000-0000-0000-000000000000}"/>
          </ac:spMkLst>
        </pc:spChg>
        <pc:spChg chg="add mod">
          <ac:chgData name="Levendal, Ruby-Ann (Dr) (Summerstrand Campus South)" userId="0b5810a3-cfa3-4cd0-a53f-f9e23e625bd3" providerId="ADAL" clId="{8A1E052F-5D1B-470C-B63D-29F66C108828}" dt="2026-06-12T09:20:44.023" v="1068" actId="20577"/>
          <ac:spMkLst>
            <pc:docMk/>
            <pc:sldMk cId="0" sldId="257"/>
            <ac:spMk id="23" creationId="{CD978A6A-84B9-9B19-C3CB-D9FEFF6AB1E3}"/>
          </ac:spMkLst>
        </pc:spChg>
        <pc:grpChg chg="del">
          <ac:chgData name="Levendal, Ruby-Ann (Dr) (Summerstrand Campus South)" userId="0b5810a3-cfa3-4cd0-a53f-f9e23e625bd3" providerId="ADAL" clId="{8A1E052F-5D1B-470C-B63D-29F66C108828}" dt="2026-06-12T08:04:16.399" v="671" actId="478"/>
          <ac:grpSpMkLst>
            <pc:docMk/>
            <pc:sldMk cId="0" sldId="257"/>
            <ac:grpSpMk id="14" creationId="{00000000-0000-0000-0000-000000000000}"/>
          </ac:grpSpMkLst>
        </pc:grpChg>
        <pc:grpChg chg="del">
          <ac:chgData name="Levendal, Ruby-Ann (Dr) (Summerstrand Campus South)" userId="0b5810a3-cfa3-4cd0-a53f-f9e23e625bd3" providerId="ADAL" clId="{8A1E052F-5D1B-470C-B63D-29F66C108828}" dt="2026-06-12T08:04:18.771" v="672" actId="478"/>
          <ac:grpSpMkLst>
            <pc:docMk/>
            <pc:sldMk cId="0" sldId="257"/>
            <ac:grpSpMk id="17" creationId="{00000000-0000-0000-0000-000000000000}"/>
          </ac:grpSpMkLst>
        </pc:grpChg>
        <pc:picChg chg="add mod">
          <ac:chgData name="Levendal, Ruby-Ann (Dr) (Summerstrand Campus South)" userId="0b5810a3-cfa3-4cd0-a53f-f9e23e625bd3" providerId="ADAL" clId="{8A1E052F-5D1B-470C-B63D-29F66C108828}" dt="2026-06-12T10:04:45.306" v="1717" actId="14100"/>
          <ac:picMkLst>
            <pc:docMk/>
            <pc:sldMk cId="0" sldId="257"/>
            <ac:picMk id="25" creationId="{12279F6E-D313-49DF-F3C5-240ABBDA7D4D}"/>
          </ac:picMkLst>
        </pc:picChg>
        <pc:picChg chg="add del">
          <ac:chgData name="Levendal, Ruby-Ann (Dr) (Summerstrand Campus South)" userId="0b5810a3-cfa3-4cd0-a53f-f9e23e625bd3" providerId="ADAL" clId="{8A1E052F-5D1B-470C-B63D-29F66C108828}" dt="2026-06-12T09:23:53.386" v="1074" actId="22"/>
          <ac:picMkLst>
            <pc:docMk/>
            <pc:sldMk cId="0" sldId="257"/>
            <ac:picMk id="27" creationId="{2CB671CA-84C9-B11A-8FD8-D69B4DE0C05B}"/>
          </ac:picMkLst>
        </pc:picChg>
        <pc:picChg chg="add del mod">
          <ac:chgData name="Levendal, Ruby-Ann (Dr) (Summerstrand Campus South)" userId="0b5810a3-cfa3-4cd0-a53f-f9e23e625bd3" providerId="ADAL" clId="{8A1E052F-5D1B-470C-B63D-29F66C108828}" dt="2026-06-12T09:42:22.077" v="1087" actId="21"/>
          <ac:picMkLst>
            <pc:docMk/>
            <pc:sldMk cId="0" sldId="257"/>
            <ac:picMk id="29" creationId="{7C08F044-7C0E-6B4B-C8B8-2311B68E791A}"/>
          </ac:picMkLst>
        </pc:picChg>
        <pc:picChg chg="add mod">
          <ac:chgData name="Levendal, Ruby-Ann (Dr) (Summerstrand Campus South)" userId="0b5810a3-cfa3-4cd0-a53f-f9e23e625bd3" providerId="ADAL" clId="{8A1E052F-5D1B-470C-B63D-29F66C108828}" dt="2026-06-12T10:15:50.503" v="1724" actId="1076"/>
          <ac:picMkLst>
            <pc:docMk/>
            <pc:sldMk cId="0" sldId="257"/>
            <ac:picMk id="31" creationId="{A47C2427-3477-46D7-4CBF-A443A7D06B13}"/>
          </ac:picMkLst>
        </pc:picChg>
      </pc:sldChg>
      <pc:sldChg chg="addSp modSp mod">
        <pc:chgData name="Levendal, Ruby-Ann (Dr) (Summerstrand Campus South)" userId="0b5810a3-cfa3-4cd0-a53f-f9e23e625bd3" providerId="ADAL" clId="{8A1E052F-5D1B-470C-B63D-29F66C108828}" dt="2026-06-12T07:48:16.554" v="433" actId="20577"/>
        <pc:sldMkLst>
          <pc:docMk/>
          <pc:sldMk cId="0" sldId="258"/>
        </pc:sldMkLst>
        <pc:spChg chg="mod">
          <ac:chgData name="Levendal, Ruby-Ann (Dr) (Summerstrand Campus South)" userId="0b5810a3-cfa3-4cd0-a53f-f9e23e625bd3" providerId="ADAL" clId="{8A1E052F-5D1B-470C-B63D-29F66C108828}" dt="2026-06-12T07:28:31.642" v="107" actId="14100"/>
          <ac:spMkLst>
            <pc:docMk/>
            <pc:sldMk cId="0" sldId="258"/>
            <ac:spMk id="3" creationId="{00000000-0000-0000-0000-000000000000}"/>
          </ac:spMkLst>
        </pc:spChg>
        <pc:spChg chg="mod">
          <ac:chgData name="Levendal, Ruby-Ann (Dr) (Summerstrand Campus South)" userId="0b5810a3-cfa3-4cd0-a53f-f9e23e625bd3" providerId="ADAL" clId="{8A1E052F-5D1B-470C-B63D-29F66C108828}" dt="2026-06-12T07:37:13.511" v="334" actId="20577"/>
          <ac:spMkLst>
            <pc:docMk/>
            <pc:sldMk cId="0" sldId="258"/>
            <ac:spMk id="24" creationId="{00000000-0000-0000-0000-000000000000}"/>
          </ac:spMkLst>
        </pc:spChg>
        <pc:spChg chg="mod">
          <ac:chgData name="Levendal, Ruby-Ann (Dr) (Summerstrand Campus South)" userId="0b5810a3-cfa3-4cd0-a53f-f9e23e625bd3" providerId="ADAL" clId="{8A1E052F-5D1B-470C-B63D-29F66C108828}" dt="2026-06-12T07:48:16.554" v="433" actId="20577"/>
          <ac:spMkLst>
            <pc:docMk/>
            <pc:sldMk cId="0" sldId="258"/>
            <ac:spMk id="25" creationId="{00000000-0000-0000-0000-000000000000}"/>
          </ac:spMkLst>
        </pc:spChg>
        <pc:spChg chg="mod">
          <ac:chgData name="Levendal, Ruby-Ann (Dr) (Summerstrand Campus South)" userId="0b5810a3-cfa3-4cd0-a53f-f9e23e625bd3" providerId="ADAL" clId="{8A1E052F-5D1B-470C-B63D-29F66C108828}" dt="2026-06-12T07:36:36.946" v="261" actId="1076"/>
          <ac:spMkLst>
            <pc:docMk/>
            <pc:sldMk cId="0" sldId="258"/>
            <ac:spMk id="28" creationId="{00000000-0000-0000-0000-000000000000}"/>
          </ac:spMkLst>
        </pc:spChg>
        <pc:spChg chg="add mod">
          <ac:chgData name="Levendal, Ruby-Ann (Dr) (Summerstrand Campus South)" userId="0b5810a3-cfa3-4cd0-a53f-f9e23e625bd3" providerId="ADAL" clId="{8A1E052F-5D1B-470C-B63D-29F66C108828}" dt="2026-06-12T07:29:51.030" v="130" actId="113"/>
          <ac:spMkLst>
            <pc:docMk/>
            <pc:sldMk cId="0" sldId="258"/>
            <ac:spMk id="36" creationId="{B26A67A4-EAEA-911A-8221-7FF1782A8885}"/>
          </ac:spMkLst>
        </pc:spChg>
      </pc:sldChg>
      <pc:sldChg chg="modSp mod">
        <pc:chgData name="Levendal, Ruby-Ann (Dr) (Summerstrand Campus South)" userId="0b5810a3-cfa3-4cd0-a53f-f9e23e625bd3" providerId="ADAL" clId="{8A1E052F-5D1B-470C-B63D-29F66C108828}" dt="2026-06-12T07:32:18.214" v="146" actId="255"/>
        <pc:sldMkLst>
          <pc:docMk/>
          <pc:sldMk cId="0" sldId="259"/>
        </pc:sldMkLst>
        <pc:spChg chg="mod">
          <ac:chgData name="Levendal, Ruby-Ann (Dr) (Summerstrand Campus South)" userId="0b5810a3-cfa3-4cd0-a53f-f9e23e625bd3" providerId="ADAL" clId="{8A1E052F-5D1B-470C-B63D-29F66C108828}" dt="2026-06-12T07:32:18.214" v="146" actId="255"/>
          <ac:spMkLst>
            <pc:docMk/>
            <pc:sldMk cId="0" sldId="259"/>
            <ac:spMk id="19" creationId="{00000000-0000-0000-0000-000000000000}"/>
          </ac:spMkLst>
        </pc:spChg>
      </pc:sldChg>
      <pc:sldChg chg="modSp mod">
        <pc:chgData name="Levendal, Ruby-Ann (Dr) (Summerstrand Campus South)" userId="0b5810a3-cfa3-4cd0-a53f-f9e23e625bd3" providerId="ADAL" clId="{8A1E052F-5D1B-470C-B63D-29F66C108828}" dt="2026-06-12T07:49:28.542" v="434" actId="255"/>
        <pc:sldMkLst>
          <pc:docMk/>
          <pc:sldMk cId="0" sldId="260"/>
        </pc:sldMkLst>
        <pc:spChg chg="mod">
          <ac:chgData name="Levendal, Ruby-Ann (Dr) (Summerstrand Campus South)" userId="0b5810a3-cfa3-4cd0-a53f-f9e23e625bd3" providerId="ADAL" clId="{8A1E052F-5D1B-470C-B63D-29F66C108828}" dt="2026-06-12T07:49:28.542" v="434" actId="255"/>
          <ac:spMkLst>
            <pc:docMk/>
            <pc:sldMk cId="0" sldId="260"/>
            <ac:spMk id="16" creationId="{00000000-0000-0000-0000-000000000000}"/>
          </ac:spMkLst>
        </pc:spChg>
      </pc:sldChg>
      <pc:sldChg chg="modSp mod">
        <pc:chgData name="Levendal, Ruby-Ann (Dr) (Summerstrand Campus South)" userId="0b5810a3-cfa3-4cd0-a53f-f9e23e625bd3" providerId="ADAL" clId="{8A1E052F-5D1B-470C-B63D-29F66C108828}" dt="2026-06-12T07:51:09.830" v="435" actId="255"/>
        <pc:sldMkLst>
          <pc:docMk/>
          <pc:sldMk cId="0" sldId="262"/>
        </pc:sldMkLst>
        <pc:spChg chg="mod">
          <ac:chgData name="Levendal, Ruby-Ann (Dr) (Summerstrand Campus South)" userId="0b5810a3-cfa3-4cd0-a53f-f9e23e625bd3" providerId="ADAL" clId="{8A1E052F-5D1B-470C-B63D-29F66C108828}" dt="2026-06-12T07:51:09.830" v="435" actId="255"/>
          <ac:spMkLst>
            <pc:docMk/>
            <pc:sldMk cId="0" sldId="262"/>
            <ac:spMk id="19" creationId="{00000000-0000-0000-0000-000000000000}"/>
          </ac:spMkLst>
        </pc:spChg>
      </pc:sldChg>
      <pc:sldChg chg="addSp modSp mod">
        <pc:chgData name="Levendal, Ruby-Ann (Dr) (Summerstrand Campus South)" userId="0b5810a3-cfa3-4cd0-a53f-f9e23e625bd3" providerId="ADAL" clId="{8A1E052F-5D1B-470C-B63D-29F66C108828}" dt="2026-06-12T08:02:35.647" v="654" actId="14100"/>
        <pc:sldMkLst>
          <pc:docMk/>
          <pc:sldMk cId="0" sldId="263"/>
        </pc:sldMkLst>
        <pc:spChg chg="mod">
          <ac:chgData name="Levendal, Ruby-Ann (Dr) (Summerstrand Campus South)" userId="0b5810a3-cfa3-4cd0-a53f-f9e23e625bd3" providerId="ADAL" clId="{8A1E052F-5D1B-470C-B63D-29F66C108828}" dt="2026-06-12T07:54:28.103" v="495" actId="20577"/>
          <ac:spMkLst>
            <pc:docMk/>
            <pc:sldMk cId="0" sldId="263"/>
            <ac:spMk id="17" creationId="{00000000-0000-0000-0000-000000000000}"/>
          </ac:spMkLst>
        </pc:spChg>
        <pc:spChg chg="mod">
          <ac:chgData name="Levendal, Ruby-Ann (Dr) (Summerstrand Campus South)" userId="0b5810a3-cfa3-4cd0-a53f-f9e23e625bd3" providerId="ADAL" clId="{8A1E052F-5D1B-470C-B63D-29F66C108828}" dt="2026-06-12T07:55:03.740" v="520" actId="20577"/>
          <ac:spMkLst>
            <pc:docMk/>
            <pc:sldMk cId="0" sldId="263"/>
            <ac:spMk id="18" creationId="{00000000-0000-0000-0000-000000000000}"/>
          </ac:spMkLst>
        </pc:spChg>
        <pc:spChg chg="add mod">
          <ac:chgData name="Levendal, Ruby-Ann (Dr) (Summerstrand Campus South)" userId="0b5810a3-cfa3-4cd0-a53f-f9e23e625bd3" providerId="ADAL" clId="{8A1E052F-5D1B-470C-B63D-29F66C108828}" dt="2026-06-12T08:02:35.647" v="654" actId="14100"/>
          <ac:spMkLst>
            <pc:docMk/>
            <pc:sldMk cId="0" sldId="263"/>
            <ac:spMk id="26" creationId="{BE6A0C09-D7E4-6ECA-FF08-6D8934ACA6E6}"/>
          </ac:spMkLst>
        </pc:spChg>
      </pc:sldChg>
      <pc:sldChg chg="addSp delSp modSp add mod">
        <pc:chgData name="Levendal, Ruby-Ann (Dr) (Summerstrand Campus South)" userId="0b5810a3-cfa3-4cd0-a53f-f9e23e625bd3" providerId="ADAL" clId="{8A1E052F-5D1B-470C-B63D-29F66C108828}" dt="2026-06-12T08:02:47.438" v="656" actId="404"/>
        <pc:sldMkLst>
          <pc:docMk/>
          <pc:sldMk cId="3097137765" sldId="266"/>
        </pc:sldMkLst>
        <pc:spChg chg="add del mod">
          <ac:chgData name="Levendal, Ruby-Ann (Dr) (Summerstrand Campus South)" userId="0b5810a3-cfa3-4cd0-a53f-f9e23e625bd3" providerId="ADAL" clId="{8A1E052F-5D1B-470C-B63D-29F66C108828}" dt="2026-06-12T07:57:47.017" v="558"/>
          <ac:spMkLst>
            <pc:docMk/>
            <pc:sldMk cId="3097137765" sldId="266"/>
            <ac:spMk id="15" creationId="{71C1C48F-C73F-3A54-6BD4-62EE4CCA8108}"/>
          </ac:spMkLst>
        </pc:spChg>
        <pc:spChg chg="add del mod">
          <ac:chgData name="Levendal, Ruby-Ann (Dr) (Summerstrand Campus South)" userId="0b5810a3-cfa3-4cd0-a53f-f9e23e625bd3" providerId="ADAL" clId="{8A1E052F-5D1B-470C-B63D-29F66C108828}" dt="2026-06-12T07:56:38.334" v="554" actId="14100"/>
          <ac:spMkLst>
            <pc:docMk/>
            <pc:sldMk cId="3097137765" sldId="266"/>
            <ac:spMk id="16" creationId="{5F85B66A-B70F-1242-A52F-1258E08437AA}"/>
          </ac:spMkLst>
        </pc:spChg>
        <pc:spChg chg="del">
          <ac:chgData name="Levendal, Ruby-Ann (Dr) (Summerstrand Campus South)" userId="0b5810a3-cfa3-4cd0-a53f-f9e23e625bd3" providerId="ADAL" clId="{8A1E052F-5D1B-470C-B63D-29F66C108828}" dt="2026-06-12T07:56:20.324" v="545" actId="478"/>
          <ac:spMkLst>
            <pc:docMk/>
            <pc:sldMk cId="3097137765" sldId="266"/>
            <ac:spMk id="17" creationId="{664F1643-562A-8989-455A-AC73F69A1E5F}"/>
          </ac:spMkLst>
        </pc:spChg>
        <pc:spChg chg="del">
          <ac:chgData name="Levendal, Ruby-Ann (Dr) (Summerstrand Campus South)" userId="0b5810a3-cfa3-4cd0-a53f-f9e23e625bd3" providerId="ADAL" clId="{8A1E052F-5D1B-470C-B63D-29F66C108828}" dt="2026-06-12T07:56:23.771" v="546" actId="478"/>
          <ac:spMkLst>
            <pc:docMk/>
            <pc:sldMk cId="3097137765" sldId="266"/>
            <ac:spMk id="18" creationId="{D10DF5EE-BC12-B57B-73F0-A36AD08DCB0C}"/>
          </ac:spMkLst>
        </pc:spChg>
        <pc:spChg chg="add mod">
          <ac:chgData name="Levendal, Ruby-Ann (Dr) (Summerstrand Campus South)" userId="0b5810a3-cfa3-4cd0-a53f-f9e23e625bd3" providerId="ADAL" clId="{8A1E052F-5D1B-470C-B63D-29F66C108828}" dt="2026-06-12T08:02:47.438" v="656" actId="404"/>
          <ac:spMkLst>
            <pc:docMk/>
            <pc:sldMk cId="3097137765" sldId="266"/>
            <ac:spMk id="28" creationId="{725EE326-E63A-46A6-84BA-5698CCC93565}"/>
          </ac:spMkLst>
        </pc:spChg>
        <pc:picChg chg="add mod">
          <ac:chgData name="Levendal, Ruby-Ann (Dr) (Summerstrand Campus South)" userId="0b5810a3-cfa3-4cd0-a53f-f9e23e625bd3" providerId="ADAL" clId="{8A1E052F-5D1B-470C-B63D-29F66C108828}" dt="2026-06-12T07:59:28.420" v="560" actId="1076"/>
          <ac:picMkLst>
            <pc:docMk/>
            <pc:sldMk cId="3097137765" sldId="266"/>
            <ac:picMk id="27" creationId="{DB99CA6F-5D73-234F-C85D-3F65EB9BF8C4}"/>
          </ac:picMkLst>
        </pc:picChg>
      </pc:sldChg>
      <pc:sldChg chg="modSp add mod ord">
        <pc:chgData name="Levendal, Ruby-Ann (Dr) (Summerstrand Campus South)" userId="0b5810a3-cfa3-4cd0-a53f-f9e23e625bd3" providerId="ADAL" clId="{8A1E052F-5D1B-470C-B63D-29F66C108828}" dt="2026-06-12T08:04:42.494" v="687" actId="20577"/>
        <pc:sldMkLst>
          <pc:docMk/>
          <pc:sldMk cId="3026480753" sldId="267"/>
        </pc:sldMkLst>
        <pc:spChg chg="mod">
          <ac:chgData name="Levendal, Ruby-Ann (Dr) (Summerstrand Campus South)" userId="0b5810a3-cfa3-4cd0-a53f-f9e23e625bd3" providerId="ADAL" clId="{8A1E052F-5D1B-470C-B63D-29F66C108828}" dt="2026-06-12T08:04:42.494" v="687" actId="20577"/>
          <ac:spMkLst>
            <pc:docMk/>
            <pc:sldMk cId="3026480753" sldId="267"/>
            <ac:spMk id="22" creationId="{40160DB3-E7C6-4E51-C7DF-0CCCC30BB9B2}"/>
          </ac:spMkLst>
        </pc:spChg>
      </pc:sldChg>
      <pc:sldChg chg="add del">
        <pc:chgData name="Levendal, Ruby-Ann (Dr) (Summerstrand Campus South)" userId="0b5810a3-cfa3-4cd0-a53f-f9e23e625bd3" providerId="ADAL" clId="{8A1E052F-5D1B-470C-B63D-29F66C108828}" dt="2026-06-12T10:57:56.659" v="2057" actId="47"/>
        <pc:sldMkLst>
          <pc:docMk/>
          <pc:sldMk cId="3289629197" sldId="268"/>
        </pc:sldMkLst>
      </pc:sldChg>
      <pc:sldChg chg="add del">
        <pc:chgData name="Levendal, Ruby-Ann (Dr) (Summerstrand Campus South)" userId="0b5810a3-cfa3-4cd0-a53f-f9e23e625bd3" providerId="ADAL" clId="{8A1E052F-5D1B-470C-B63D-29F66C108828}" dt="2026-06-12T10:57:50.880" v="2056" actId="47"/>
        <pc:sldMkLst>
          <pc:docMk/>
          <pc:sldMk cId="2464863305" sldId="269"/>
        </pc:sldMkLst>
      </pc:sldChg>
      <pc:sldChg chg="add del">
        <pc:chgData name="Levendal, Ruby-Ann (Dr) (Summerstrand Campus South)" userId="0b5810a3-cfa3-4cd0-a53f-f9e23e625bd3" providerId="ADAL" clId="{8A1E052F-5D1B-470C-B63D-29F66C108828}" dt="2026-06-12T10:57:47.203" v="2055" actId="47"/>
        <pc:sldMkLst>
          <pc:docMk/>
          <pc:sldMk cId="258081702" sldId="270"/>
        </pc:sldMkLst>
      </pc:sldChg>
      <pc:sldChg chg="addSp delSp modSp add mod">
        <pc:chgData name="Levendal, Ruby-Ann (Dr) (Summerstrand Campus South)" userId="0b5810a3-cfa3-4cd0-a53f-f9e23e625bd3" providerId="ADAL" clId="{8A1E052F-5D1B-470C-B63D-29F66C108828}" dt="2026-06-12T10:19:43.034" v="1841" actId="20577"/>
        <pc:sldMkLst>
          <pc:docMk/>
          <pc:sldMk cId="4284668251" sldId="271"/>
        </pc:sldMkLst>
        <pc:spChg chg="mod">
          <ac:chgData name="Levendal, Ruby-Ann (Dr) (Summerstrand Campus South)" userId="0b5810a3-cfa3-4cd0-a53f-f9e23e625bd3" providerId="ADAL" clId="{8A1E052F-5D1B-470C-B63D-29F66C108828}" dt="2026-06-12T10:19:43.034" v="1841" actId="20577"/>
          <ac:spMkLst>
            <pc:docMk/>
            <pc:sldMk cId="4284668251" sldId="271"/>
            <ac:spMk id="22" creationId="{C8BADAC7-D711-55D5-205E-EEE0018E7F13}"/>
          </ac:spMkLst>
        </pc:spChg>
        <pc:picChg chg="add del mod">
          <ac:chgData name="Levendal, Ruby-Ann (Dr) (Summerstrand Campus South)" userId="0b5810a3-cfa3-4cd0-a53f-f9e23e625bd3" providerId="ADAL" clId="{8A1E052F-5D1B-470C-B63D-29F66C108828}" dt="2026-06-12T09:42:08.856" v="1084" actId="478"/>
          <ac:picMkLst>
            <pc:docMk/>
            <pc:sldMk cId="4284668251" sldId="271"/>
            <ac:picMk id="15" creationId="{06E010DF-99BC-C434-871D-DC4AEDC6173A}"/>
          </ac:picMkLst>
        </pc:picChg>
        <pc:picChg chg="add del mod">
          <ac:chgData name="Levendal, Ruby-Ann (Dr) (Summerstrand Campus South)" userId="0b5810a3-cfa3-4cd0-a53f-f9e23e625bd3" providerId="ADAL" clId="{8A1E052F-5D1B-470C-B63D-29F66C108828}" dt="2026-06-12T09:45:17.852" v="1092" actId="478"/>
          <ac:picMkLst>
            <pc:docMk/>
            <pc:sldMk cId="4284668251" sldId="271"/>
            <ac:picMk id="17" creationId="{056247C7-3515-A127-6497-AC6E3DC3E170}"/>
          </ac:picMkLst>
        </pc:picChg>
        <pc:picChg chg="add mod">
          <ac:chgData name="Levendal, Ruby-Ann (Dr) (Summerstrand Campus South)" userId="0b5810a3-cfa3-4cd0-a53f-f9e23e625bd3" providerId="ADAL" clId="{8A1E052F-5D1B-470C-B63D-29F66C108828}" dt="2026-06-12T09:47:39.812" v="1099" actId="1076"/>
          <ac:picMkLst>
            <pc:docMk/>
            <pc:sldMk cId="4284668251" sldId="271"/>
            <ac:picMk id="20" creationId="{53AAF74D-D78A-0CAE-C5A2-85F9B94ACCB2}"/>
          </ac:picMkLst>
        </pc:picChg>
        <pc:picChg chg="add mod">
          <ac:chgData name="Levendal, Ruby-Ann (Dr) (Summerstrand Campus South)" userId="0b5810a3-cfa3-4cd0-a53f-f9e23e625bd3" providerId="ADAL" clId="{8A1E052F-5D1B-470C-B63D-29F66C108828}" dt="2026-06-12T09:47:35.941" v="1098" actId="1076"/>
          <ac:picMkLst>
            <pc:docMk/>
            <pc:sldMk cId="4284668251" sldId="271"/>
            <ac:picMk id="23" creationId="{CB27296A-EC37-E659-FE15-78FD9A480EDE}"/>
          </ac:picMkLst>
        </pc:picChg>
        <pc:picChg chg="add del mod">
          <ac:chgData name="Levendal, Ruby-Ann (Dr) (Summerstrand Campus South)" userId="0b5810a3-cfa3-4cd0-a53f-f9e23e625bd3" providerId="ADAL" clId="{8A1E052F-5D1B-470C-B63D-29F66C108828}" dt="2026-06-12T09:47:23.057" v="1096" actId="478"/>
          <ac:picMkLst>
            <pc:docMk/>
            <pc:sldMk cId="4284668251" sldId="271"/>
            <ac:picMk id="29" creationId="{7C08F044-7C0E-6B4B-C8B8-2311B68E791A}"/>
          </ac:picMkLst>
        </pc:picChg>
      </pc:sldChg>
      <pc:sldChg chg="addSp delSp modSp add mod">
        <pc:chgData name="Levendal, Ruby-Ann (Dr) (Summerstrand Campus South)" userId="0b5810a3-cfa3-4cd0-a53f-f9e23e625bd3" providerId="ADAL" clId="{8A1E052F-5D1B-470C-B63D-29F66C108828}" dt="2026-06-12T10:20:38.934" v="1854" actId="20577"/>
        <pc:sldMkLst>
          <pc:docMk/>
          <pc:sldMk cId="3587484706" sldId="272"/>
        </pc:sldMkLst>
        <pc:spChg chg="mod">
          <ac:chgData name="Levendal, Ruby-Ann (Dr) (Summerstrand Campus South)" userId="0b5810a3-cfa3-4cd0-a53f-f9e23e625bd3" providerId="ADAL" clId="{8A1E052F-5D1B-470C-B63D-29F66C108828}" dt="2026-06-12T10:20:38.934" v="1854" actId="20577"/>
          <ac:spMkLst>
            <pc:docMk/>
            <pc:sldMk cId="3587484706" sldId="272"/>
            <ac:spMk id="22" creationId="{7FDB638B-8EDB-7D3C-9D2E-22BD6C8BC347}"/>
          </ac:spMkLst>
        </pc:spChg>
        <pc:spChg chg="mod">
          <ac:chgData name="Levendal, Ruby-Ann (Dr) (Summerstrand Campus South)" userId="0b5810a3-cfa3-4cd0-a53f-f9e23e625bd3" providerId="ADAL" clId="{8A1E052F-5D1B-470C-B63D-29F66C108828}" dt="2026-06-12T10:18:42.026" v="1795" actId="21"/>
          <ac:spMkLst>
            <pc:docMk/>
            <pc:sldMk cId="3587484706" sldId="272"/>
            <ac:spMk id="23" creationId="{4A508CC9-AAB2-E79D-D854-7AF908ABC2D7}"/>
          </ac:spMkLst>
        </pc:spChg>
        <pc:picChg chg="add del mod">
          <ac:chgData name="Levendal, Ruby-Ann (Dr) (Summerstrand Campus South)" userId="0b5810a3-cfa3-4cd0-a53f-f9e23e625bd3" providerId="ADAL" clId="{8A1E052F-5D1B-470C-B63D-29F66C108828}" dt="2026-06-12T09:55:08.193" v="1602" actId="478"/>
          <ac:picMkLst>
            <pc:docMk/>
            <pc:sldMk cId="3587484706" sldId="272"/>
            <ac:picMk id="15" creationId="{B093A218-7646-9037-AA05-9E883B9D585E}"/>
          </ac:picMkLst>
        </pc:picChg>
        <pc:picChg chg="del">
          <ac:chgData name="Levendal, Ruby-Ann (Dr) (Summerstrand Campus South)" userId="0b5810a3-cfa3-4cd0-a53f-f9e23e625bd3" providerId="ADAL" clId="{8A1E052F-5D1B-470C-B63D-29F66C108828}" dt="2026-06-12T09:48:10.415" v="1101" actId="478"/>
          <ac:picMkLst>
            <pc:docMk/>
            <pc:sldMk cId="3587484706" sldId="272"/>
            <ac:picMk id="25" creationId="{EDA14750-085D-EB3B-3736-FEB268D90F77}"/>
          </ac:picMkLst>
        </pc:picChg>
      </pc:sldChg>
      <pc:sldChg chg="modSp add mod">
        <pc:chgData name="Levendal, Ruby-Ann (Dr) (Summerstrand Campus South)" userId="0b5810a3-cfa3-4cd0-a53f-f9e23e625bd3" providerId="ADAL" clId="{8A1E052F-5D1B-470C-B63D-29F66C108828}" dt="2026-06-12T10:20:46.105" v="1865" actId="20577"/>
        <pc:sldMkLst>
          <pc:docMk/>
          <pc:sldMk cId="352506596" sldId="273"/>
        </pc:sldMkLst>
        <pc:spChg chg="mod">
          <ac:chgData name="Levendal, Ruby-Ann (Dr) (Summerstrand Campus South)" userId="0b5810a3-cfa3-4cd0-a53f-f9e23e625bd3" providerId="ADAL" clId="{8A1E052F-5D1B-470C-B63D-29F66C108828}" dt="2026-06-12T10:20:46.105" v="1865" actId="20577"/>
          <ac:spMkLst>
            <pc:docMk/>
            <pc:sldMk cId="352506596" sldId="273"/>
            <ac:spMk id="22" creationId="{795A27C6-69A1-4681-61B4-4205D030D1B7}"/>
          </ac:spMkLst>
        </pc:spChg>
        <pc:spChg chg="mod">
          <ac:chgData name="Levendal, Ruby-Ann (Dr) (Summerstrand Campus South)" userId="0b5810a3-cfa3-4cd0-a53f-f9e23e625bd3" providerId="ADAL" clId="{8A1E052F-5D1B-470C-B63D-29F66C108828}" dt="2026-06-12T10:20:08.197" v="1842" actId="1076"/>
          <ac:spMkLst>
            <pc:docMk/>
            <pc:sldMk cId="352506596" sldId="273"/>
            <ac:spMk id="23" creationId="{74EF41CA-907C-38F0-4467-FDADEBF57D3D}"/>
          </ac:spMkLst>
        </pc:spChg>
      </pc:sldChg>
      <pc:sldChg chg="modSp add mod">
        <pc:chgData name="Levendal, Ruby-Ann (Dr) (Summerstrand Campus South)" userId="0b5810a3-cfa3-4cd0-a53f-f9e23e625bd3" providerId="ADAL" clId="{8A1E052F-5D1B-470C-B63D-29F66C108828}" dt="2026-06-12T11:34:04.189" v="2282" actId="20577"/>
        <pc:sldMkLst>
          <pc:docMk/>
          <pc:sldMk cId="428673705" sldId="274"/>
        </pc:sldMkLst>
        <pc:spChg chg="mod">
          <ac:chgData name="Levendal, Ruby-Ann (Dr) (Summerstrand Campus South)" userId="0b5810a3-cfa3-4cd0-a53f-f9e23e625bd3" providerId="ADAL" clId="{8A1E052F-5D1B-470C-B63D-29F66C108828}" dt="2026-06-12T10:21:00.129" v="1878" actId="20577"/>
          <ac:spMkLst>
            <pc:docMk/>
            <pc:sldMk cId="428673705" sldId="274"/>
            <ac:spMk id="22" creationId="{35AFDED6-81D3-D5EB-B747-6D4FC342FD29}"/>
          </ac:spMkLst>
        </pc:spChg>
        <pc:spChg chg="mod">
          <ac:chgData name="Levendal, Ruby-Ann (Dr) (Summerstrand Campus South)" userId="0b5810a3-cfa3-4cd0-a53f-f9e23e625bd3" providerId="ADAL" clId="{8A1E052F-5D1B-470C-B63D-29F66C108828}" dt="2026-06-12T11:34:04.189" v="2282" actId="20577"/>
          <ac:spMkLst>
            <pc:docMk/>
            <pc:sldMk cId="428673705" sldId="274"/>
            <ac:spMk id="23" creationId="{858366BF-5985-C6A1-5AFD-891804AA400F}"/>
          </ac:spMkLst>
        </pc:spChg>
      </pc:sldChg>
      <pc:sldChg chg="addSp delSp modSp add mod">
        <pc:chgData name="Levendal, Ruby-Ann (Dr) (Summerstrand Campus South)" userId="0b5810a3-cfa3-4cd0-a53f-f9e23e625bd3" providerId="ADAL" clId="{8A1E052F-5D1B-470C-B63D-29F66C108828}" dt="2026-06-12T11:53:11.205" v="2373" actId="404"/>
        <pc:sldMkLst>
          <pc:docMk/>
          <pc:sldMk cId="2667775612" sldId="275"/>
        </pc:sldMkLst>
        <pc:spChg chg="mod">
          <ac:chgData name="Levendal, Ruby-Ann (Dr) (Summerstrand Campus South)" userId="0b5810a3-cfa3-4cd0-a53f-f9e23e625bd3" providerId="ADAL" clId="{8A1E052F-5D1B-470C-B63D-29F66C108828}" dt="2026-06-12T11:35:33.108" v="2331" actId="14100"/>
          <ac:spMkLst>
            <pc:docMk/>
            <pc:sldMk cId="2667775612" sldId="275"/>
            <ac:spMk id="22" creationId="{9B2C91B9-E995-E42E-E168-2EDDD5A01760}"/>
          </ac:spMkLst>
        </pc:spChg>
        <pc:spChg chg="del mod">
          <ac:chgData name="Levendal, Ruby-Ann (Dr) (Summerstrand Campus South)" userId="0b5810a3-cfa3-4cd0-a53f-f9e23e625bd3" providerId="ADAL" clId="{8A1E052F-5D1B-470C-B63D-29F66C108828}" dt="2026-06-12T11:49:55.994" v="2335" actId="478"/>
          <ac:spMkLst>
            <pc:docMk/>
            <pc:sldMk cId="2667775612" sldId="275"/>
            <ac:spMk id="23" creationId="{EE2093E1-66EA-1180-9886-60CCF14BF296}"/>
          </ac:spMkLst>
        </pc:spChg>
        <pc:graphicFrameChg chg="add mod modGraphic">
          <ac:chgData name="Levendal, Ruby-Ann (Dr) (Summerstrand Campus South)" userId="0b5810a3-cfa3-4cd0-a53f-f9e23e625bd3" providerId="ADAL" clId="{8A1E052F-5D1B-470C-B63D-29F66C108828}" dt="2026-06-12T11:52:19.742" v="2367" actId="1076"/>
          <ac:graphicFrameMkLst>
            <pc:docMk/>
            <pc:sldMk cId="2667775612" sldId="275"/>
            <ac:graphicFrameMk id="14" creationId="{E6C46A93-4A72-619D-6770-AA7676587A50}"/>
          </ac:graphicFrameMkLst>
        </pc:graphicFrameChg>
        <pc:graphicFrameChg chg="add mod modGraphic">
          <ac:chgData name="Levendal, Ruby-Ann (Dr) (Summerstrand Campus South)" userId="0b5810a3-cfa3-4cd0-a53f-f9e23e625bd3" providerId="ADAL" clId="{8A1E052F-5D1B-470C-B63D-29F66C108828}" dt="2026-06-12T11:53:11.205" v="2373" actId="404"/>
          <ac:graphicFrameMkLst>
            <pc:docMk/>
            <pc:sldMk cId="2667775612" sldId="275"/>
            <ac:graphicFrameMk id="15" creationId="{8214114D-0DB3-3632-705C-30FDB58A0937}"/>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8475"/>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48100" y="0"/>
            <a:ext cx="2944813" cy="498475"/>
          </a:xfrm>
          <a:prstGeom prst="rect">
            <a:avLst/>
          </a:prstGeom>
        </p:spPr>
        <p:txBody>
          <a:bodyPr vert="horz" lIns="91440" tIns="45720" rIns="91440" bIns="45720" rtlCol="0"/>
          <a:lstStyle>
            <a:lvl1pPr algn="r">
              <a:defRPr sz="1200"/>
            </a:lvl1pPr>
          </a:lstStyle>
          <a:p>
            <a:fld id="{C9A43F70-DAC0-4237-B187-4615824DE986}" type="datetimeFigureOut">
              <a:rPr lang="en-ZA" smtClean="0"/>
              <a:t>2026/06/12</a:t>
            </a:fld>
            <a:endParaRPr lang="en-ZA"/>
          </a:p>
        </p:txBody>
      </p:sp>
      <p:sp>
        <p:nvSpPr>
          <p:cNvPr id="4" name="Slide Image Placeholder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79450" y="4779963"/>
            <a:ext cx="5435600" cy="39100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432925"/>
            <a:ext cx="2944813" cy="498475"/>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48100" y="9432925"/>
            <a:ext cx="2944813" cy="498475"/>
          </a:xfrm>
          <a:prstGeom prst="rect">
            <a:avLst/>
          </a:prstGeom>
        </p:spPr>
        <p:txBody>
          <a:bodyPr vert="horz" lIns="91440" tIns="45720" rIns="91440" bIns="45720" rtlCol="0" anchor="b"/>
          <a:lstStyle>
            <a:lvl1pPr algn="r">
              <a:defRPr sz="1200"/>
            </a:lvl1pPr>
          </a:lstStyle>
          <a:p>
            <a:fld id="{38F9B1D9-855D-4314-92BC-BCD261D15CCB}" type="slidenum">
              <a:rPr lang="en-ZA" smtClean="0"/>
              <a:t>‹#›</a:t>
            </a:fld>
            <a:endParaRPr lang="en-ZA"/>
          </a:p>
        </p:txBody>
      </p:sp>
    </p:spTree>
    <p:extLst>
      <p:ext uri="{BB962C8B-B14F-4D97-AF65-F5344CB8AC3E}">
        <p14:creationId xmlns:p14="http://schemas.microsoft.com/office/powerpoint/2010/main" val="2382589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38F9B1D9-855D-4314-92BC-BCD261D15CCB}" type="slidenum">
              <a:rPr lang="en-ZA" smtClean="0"/>
              <a:t>7</a:t>
            </a:fld>
            <a:endParaRPr lang="en-ZA"/>
          </a:p>
        </p:txBody>
      </p:sp>
    </p:spTree>
    <p:extLst>
      <p:ext uri="{BB962C8B-B14F-4D97-AF65-F5344CB8AC3E}">
        <p14:creationId xmlns:p14="http://schemas.microsoft.com/office/powerpoint/2010/main" val="1658977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3B9A6-BCB7-BD0B-4B00-B238127F82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799ADC-1D69-8051-01E6-A6C996720B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5A7D12-28A3-0D6B-9DB5-E273453E07A6}"/>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39D7F5B8-780C-33A3-7325-BC9924D66F29}"/>
              </a:ext>
            </a:extLst>
          </p:cNvPr>
          <p:cNvSpPr>
            <a:spLocks noGrp="1"/>
          </p:cNvSpPr>
          <p:nvPr>
            <p:ph type="sldNum" sz="quarter" idx="5"/>
          </p:nvPr>
        </p:nvSpPr>
        <p:spPr/>
        <p:txBody>
          <a:bodyPr/>
          <a:lstStyle/>
          <a:p>
            <a:fld id="{38F9B1D9-855D-4314-92BC-BCD261D15CCB}" type="slidenum">
              <a:rPr lang="en-ZA" smtClean="0"/>
              <a:t>8</a:t>
            </a:fld>
            <a:endParaRPr lang="en-ZA"/>
          </a:p>
        </p:txBody>
      </p:sp>
    </p:spTree>
    <p:extLst>
      <p:ext uri="{BB962C8B-B14F-4D97-AF65-F5344CB8AC3E}">
        <p14:creationId xmlns:p14="http://schemas.microsoft.com/office/powerpoint/2010/main" val="4260851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emf"/></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9557319" y="5359284"/>
            <a:ext cx="116942" cy="0"/>
          </a:xfrm>
          <a:prstGeom prst="line">
            <a:avLst/>
          </a:prstGeom>
          <a:ln w="28575" cap="flat">
            <a:solidFill>
              <a:srgbClr val="5D6A81"/>
            </a:solidFill>
            <a:prstDash val="solid"/>
            <a:headEnd type="none" w="sm" len="sm"/>
            <a:tailEnd type="none" w="sm" len="sm"/>
          </a:ln>
        </p:spPr>
        <p:txBody>
          <a:bodyPr/>
          <a:lstStyle/>
          <a:p>
            <a:endParaRPr lang="en-ZA"/>
          </a:p>
        </p:txBody>
      </p:sp>
      <p:sp>
        <p:nvSpPr>
          <p:cNvPr id="3" name="Freeform 3"/>
          <p:cNvSpPr/>
          <p:nvPr/>
        </p:nvSpPr>
        <p:spPr>
          <a:xfrm>
            <a:off x="7642564" y="319133"/>
            <a:ext cx="2246662" cy="2015388"/>
          </a:xfrm>
          <a:custGeom>
            <a:avLst/>
            <a:gdLst/>
            <a:ahLst/>
            <a:cxnLst/>
            <a:rect l="l" t="t" r="r" b="b"/>
            <a:pathLst>
              <a:path w="2246662" h="2015388">
                <a:moveTo>
                  <a:pt x="0" y="0"/>
                </a:moveTo>
                <a:lnTo>
                  <a:pt x="2246663" y="0"/>
                </a:lnTo>
                <a:lnTo>
                  <a:pt x="2246663" y="2015388"/>
                </a:lnTo>
                <a:lnTo>
                  <a:pt x="0" y="2015388"/>
                </a:lnTo>
                <a:lnTo>
                  <a:pt x="0" y="0"/>
                </a:lnTo>
                <a:close/>
              </a:path>
            </a:pathLst>
          </a:custGeom>
          <a:blipFill>
            <a:blip r:embed="rId2"/>
            <a:stretch>
              <a:fillRect l="-25014" t="-6721" r="-41191" b="-56015"/>
            </a:stretch>
          </a:blipFill>
        </p:spPr>
        <p:txBody>
          <a:bodyPr/>
          <a:lstStyle/>
          <a:p>
            <a:endParaRPr lang="en-ZA"/>
          </a:p>
        </p:txBody>
      </p:sp>
      <p:sp>
        <p:nvSpPr>
          <p:cNvPr id="4" name="TextBox 4"/>
          <p:cNvSpPr txBox="1"/>
          <p:nvPr/>
        </p:nvSpPr>
        <p:spPr>
          <a:xfrm>
            <a:off x="5249200" y="2614923"/>
            <a:ext cx="6477012" cy="1038710"/>
          </a:xfrm>
          <a:prstGeom prst="rect">
            <a:avLst/>
          </a:prstGeom>
        </p:spPr>
        <p:txBody>
          <a:bodyPr lIns="0" tIns="0" rIns="0" bIns="0" rtlCol="0" anchor="t">
            <a:spAutoFit/>
          </a:bodyPr>
          <a:lstStyle/>
          <a:p>
            <a:pPr algn="ctr">
              <a:lnSpc>
                <a:spcPts val="4175"/>
              </a:lnSpc>
            </a:pPr>
            <a:r>
              <a:rPr lang="en-US" sz="2982" b="1">
                <a:solidFill>
                  <a:srgbClr val="AE1950"/>
                </a:solidFill>
                <a:latin typeface="Avenir Next Thai Modern Ultra-Bold"/>
                <a:ea typeface="Avenir Next Thai Modern Ultra-Bold"/>
                <a:cs typeface="Avenir Next Thai Modern Ultra-Bold"/>
                <a:sym typeface="Avenir Next Thai Modern Ultra-Bold"/>
              </a:rPr>
              <a:t>MAGNETISE ONLINE GENDER EQUALITY</a:t>
            </a:r>
          </a:p>
        </p:txBody>
      </p:sp>
      <p:sp>
        <p:nvSpPr>
          <p:cNvPr id="5" name="TextBox 5"/>
          <p:cNvSpPr txBox="1"/>
          <p:nvPr/>
        </p:nvSpPr>
        <p:spPr>
          <a:xfrm>
            <a:off x="7026161" y="3389353"/>
            <a:ext cx="2803041" cy="990962"/>
          </a:xfrm>
          <a:prstGeom prst="rect">
            <a:avLst/>
          </a:prstGeom>
        </p:spPr>
        <p:txBody>
          <a:bodyPr lIns="0" tIns="0" rIns="0" bIns="0" rtlCol="0" anchor="t">
            <a:spAutoFit/>
          </a:bodyPr>
          <a:lstStyle/>
          <a:p>
            <a:pPr algn="ctr">
              <a:lnSpc>
                <a:spcPts val="8178"/>
              </a:lnSpc>
            </a:pPr>
            <a:r>
              <a:rPr lang="en-US" sz="5841">
                <a:solidFill>
                  <a:srgbClr val="D36923"/>
                </a:solidFill>
                <a:latin typeface="Holiday"/>
                <a:ea typeface="Holiday"/>
                <a:cs typeface="Holiday"/>
                <a:sym typeface="Holiday"/>
              </a:rPr>
              <a:t> Workshop</a:t>
            </a:r>
          </a:p>
        </p:txBody>
      </p:sp>
      <p:sp>
        <p:nvSpPr>
          <p:cNvPr id="6" name="Freeform 6"/>
          <p:cNvSpPr/>
          <p:nvPr/>
        </p:nvSpPr>
        <p:spPr>
          <a:xfrm>
            <a:off x="-14921" y="36491"/>
            <a:ext cx="5633165" cy="5633165"/>
          </a:xfrm>
          <a:custGeom>
            <a:avLst/>
            <a:gdLst/>
            <a:ahLst/>
            <a:cxnLst/>
            <a:rect l="l" t="t" r="r" b="b"/>
            <a:pathLst>
              <a:path w="5633165" h="5633165">
                <a:moveTo>
                  <a:pt x="0" y="0"/>
                </a:moveTo>
                <a:lnTo>
                  <a:pt x="5633164" y="0"/>
                </a:lnTo>
                <a:lnTo>
                  <a:pt x="5633164" y="5633164"/>
                </a:lnTo>
                <a:lnTo>
                  <a:pt x="0" y="5633164"/>
                </a:lnTo>
                <a:lnTo>
                  <a:pt x="0" y="0"/>
                </a:lnTo>
                <a:close/>
              </a:path>
            </a:pathLst>
          </a:custGeom>
          <a:blipFill>
            <a:blip r:embed="rId3">
              <a:alphaModFix amt="5000"/>
              <a:extLst>
                <a:ext uri="{96DAC541-7B7A-43D3-8B79-37D633B846F1}">
                  <asvg:svgBlip xmlns:asvg="http://schemas.microsoft.com/office/drawing/2016/SVG/main" r:embed="rId4"/>
                </a:ext>
              </a:extLst>
            </a:blip>
            <a:stretch>
              <a:fillRect/>
            </a:stretch>
          </a:blipFill>
        </p:spPr>
        <p:txBody>
          <a:bodyPr/>
          <a:lstStyle/>
          <a:p>
            <a:endParaRPr lang="en-ZA"/>
          </a:p>
        </p:txBody>
      </p:sp>
      <p:grpSp>
        <p:nvGrpSpPr>
          <p:cNvPr id="7" name="Group 7"/>
          <p:cNvGrpSpPr/>
          <p:nvPr/>
        </p:nvGrpSpPr>
        <p:grpSpPr>
          <a:xfrm>
            <a:off x="3304804" y="4321140"/>
            <a:ext cx="11141536" cy="1370954"/>
            <a:chOff x="0" y="0"/>
            <a:chExt cx="4489706" cy="552453"/>
          </a:xfrm>
        </p:grpSpPr>
        <p:sp>
          <p:nvSpPr>
            <p:cNvPr id="8" name="Freeform 8"/>
            <p:cNvSpPr/>
            <p:nvPr/>
          </p:nvSpPr>
          <p:spPr>
            <a:xfrm>
              <a:off x="0" y="0"/>
              <a:ext cx="4489705" cy="552453"/>
            </a:xfrm>
            <a:custGeom>
              <a:avLst/>
              <a:gdLst/>
              <a:ahLst/>
              <a:cxnLst/>
              <a:rect l="l" t="t" r="r" b="b"/>
              <a:pathLst>
                <a:path w="4489705" h="552453">
                  <a:moveTo>
                    <a:pt x="14592" y="0"/>
                  </a:moveTo>
                  <a:lnTo>
                    <a:pt x="4475113" y="0"/>
                  </a:lnTo>
                  <a:cubicBezTo>
                    <a:pt x="4483172" y="0"/>
                    <a:pt x="4489705" y="6533"/>
                    <a:pt x="4489705" y="14592"/>
                  </a:cubicBezTo>
                  <a:lnTo>
                    <a:pt x="4489705" y="537861"/>
                  </a:lnTo>
                  <a:cubicBezTo>
                    <a:pt x="4489705" y="545920"/>
                    <a:pt x="4483172" y="552453"/>
                    <a:pt x="4475113" y="552453"/>
                  </a:cubicBezTo>
                  <a:lnTo>
                    <a:pt x="14592" y="552453"/>
                  </a:lnTo>
                  <a:cubicBezTo>
                    <a:pt x="6533" y="552453"/>
                    <a:pt x="0" y="545920"/>
                    <a:pt x="0" y="537861"/>
                  </a:cubicBezTo>
                  <a:lnTo>
                    <a:pt x="0" y="14592"/>
                  </a:lnTo>
                  <a:cubicBezTo>
                    <a:pt x="0" y="6533"/>
                    <a:pt x="6533" y="0"/>
                    <a:pt x="14592" y="0"/>
                  </a:cubicBezTo>
                  <a:close/>
                </a:path>
              </a:pathLst>
            </a:custGeom>
            <a:solidFill>
              <a:srgbClr val="FFECEF"/>
            </a:solidFill>
          </p:spPr>
          <p:txBody>
            <a:bodyPr/>
            <a:lstStyle/>
            <a:p>
              <a:endParaRPr lang="en-ZA"/>
            </a:p>
          </p:txBody>
        </p:sp>
        <p:sp>
          <p:nvSpPr>
            <p:cNvPr id="9" name="TextBox 9"/>
            <p:cNvSpPr txBox="1"/>
            <p:nvPr/>
          </p:nvSpPr>
          <p:spPr>
            <a:xfrm>
              <a:off x="0" y="-38100"/>
              <a:ext cx="4489706" cy="590553"/>
            </a:xfrm>
            <a:prstGeom prst="rect">
              <a:avLst/>
            </a:prstGeom>
          </p:spPr>
          <p:txBody>
            <a:bodyPr lIns="15539" tIns="15539" rIns="15539" bIns="15539" rtlCol="0" anchor="ctr"/>
            <a:lstStyle/>
            <a:p>
              <a:pPr algn="ctr">
                <a:lnSpc>
                  <a:spcPts val="1241"/>
                </a:lnSpc>
              </a:pPr>
              <a:endParaRPr/>
            </a:p>
          </p:txBody>
        </p:sp>
      </p:grpSp>
      <p:grpSp>
        <p:nvGrpSpPr>
          <p:cNvPr id="10" name="Group 10"/>
          <p:cNvGrpSpPr/>
          <p:nvPr/>
        </p:nvGrpSpPr>
        <p:grpSpPr>
          <a:xfrm>
            <a:off x="4006818" y="8279477"/>
            <a:ext cx="9444160" cy="704601"/>
            <a:chOff x="0" y="0"/>
            <a:chExt cx="12592213" cy="939468"/>
          </a:xfrm>
        </p:grpSpPr>
        <p:sp>
          <p:nvSpPr>
            <p:cNvPr id="11" name="Freeform 11"/>
            <p:cNvSpPr/>
            <p:nvPr/>
          </p:nvSpPr>
          <p:spPr>
            <a:xfrm>
              <a:off x="0" y="30862"/>
              <a:ext cx="1618978" cy="908605"/>
            </a:xfrm>
            <a:custGeom>
              <a:avLst/>
              <a:gdLst/>
              <a:ahLst/>
              <a:cxnLst/>
              <a:rect l="l" t="t" r="r" b="b"/>
              <a:pathLst>
                <a:path w="1618978" h="908605">
                  <a:moveTo>
                    <a:pt x="0" y="0"/>
                  </a:moveTo>
                  <a:lnTo>
                    <a:pt x="1618978" y="0"/>
                  </a:lnTo>
                  <a:lnTo>
                    <a:pt x="1618978" y="908606"/>
                  </a:lnTo>
                  <a:lnTo>
                    <a:pt x="0" y="908606"/>
                  </a:lnTo>
                  <a:lnTo>
                    <a:pt x="0" y="0"/>
                  </a:lnTo>
                  <a:close/>
                </a:path>
              </a:pathLst>
            </a:custGeom>
            <a:blipFill>
              <a:blip r:embed="rId5"/>
              <a:stretch>
                <a:fillRect r="-169606"/>
              </a:stretch>
            </a:blipFill>
          </p:spPr>
          <p:txBody>
            <a:bodyPr/>
            <a:lstStyle/>
            <a:p>
              <a:endParaRPr lang="en-ZA"/>
            </a:p>
          </p:txBody>
        </p:sp>
        <p:sp>
          <p:nvSpPr>
            <p:cNvPr id="12" name="Freeform 12"/>
            <p:cNvSpPr/>
            <p:nvPr/>
          </p:nvSpPr>
          <p:spPr>
            <a:xfrm>
              <a:off x="3434529" y="0"/>
              <a:ext cx="1223146" cy="857737"/>
            </a:xfrm>
            <a:custGeom>
              <a:avLst/>
              <a:gdLst/>
              <a:ahLst/>
              <a:cxnLst/>
              <a:rect l="l" t="t" r="r" b="b"/>
              <a:pathLst>
                <a:path w="1223146" h="857737">
                  <a:moveTo>
                    <a:pt x="0" y="0"/>
                  </a:moveTo>
                  <a:lnTo>
                    <a:pt x="1223146" y="0"/>
                  </a:lnTo>
                  <a:lnTo>
                    <a:pt x="1223146" y="857737"/>
                  </a:lnTo>
                  <a:lnTo>
                    <a:pt x="0" y="857737"/>
                  </a:lnTo>
                  <a:lnTo>
                    <a:pt x="0" y="0"/>
                  </a:lnTo>
                  <a:close/>
                </a:path>
              </a:pathLst>
            </a:custGeom>
            <a:blipFill>
              <a:blip r:embed="rId5"/>
              <a:stretch>
                <a:fillRect l="-256855" b="-5930"/>
              </a:stretch>
            </a:blipFill>
          </p:spPr>
          <p:txBody>
            <a:bodyPr/>
            <a:lstStyle/>
            <a:p>
              <a:endParaRPr lang="en-ZA"/>
            </a:p>
          </p:txBody>
        </p:sp>
        <p:sp>
          <p:nvSpPr>
            <p:cNvPr id="13" name="Freeform 13"/>
            <p:cNvSpPr/>
            <p:nvPr/>
          </p:nvSpPr>
          <p:spPr>
            <a:xfrm>
              <a:off x="4851490" y="39509"/>
              <a:ext cx="3750626" cy="857737"/>
            </a:xfrm>
            <a:custGeom>
              <a:avLst/>
              <a:gdLst/>
              <a:ahLst/>
              <a:cxnLst/>
              <a:rect l="l" t="t" r="r" b="b"/>
              <a:pathLst>
                <a:path w="3750626" h="857737">
                  <a:moveTo>
                    <a:pt x="0" y="0"/>
                  </a:moveTo>
                  <a:lnTo>
                    <a:pt x="3750626" y="0"/>
                  </a:lnTo>
                  <a:lnTo>
                    <a:pt x="3750626" y="857737"/>
                  </a:lnTo>
                  <a:lnTo>
                    <a:pt x="0" y="857737"/>
                  </a:lnTo>
                  <a:lnTo>
                    <a:pt x="0" y="0"/>
                  </a:lnTo>
                  <a:close/>
                </a:path>
              </a:pathLst>
            </a:custGeom>
            <a:blipFill>
              <a:blip r:embed="rId6"/>
              <a:stretch>
                <a:fillRect b="-3150"/>
              </a:stretch>
            </a:blipFill>
          </p:spPr>
          <p:txBody>
            <a:bodyPr/>
            <a:lstStyle/>
            <a:p>
              <a:endParaRPr lang="en-ZA"/>
            </a:p>
          </p:txBody>
        </p:sp>
        <p:sp>
          <p:nvSpPr>
            <p:cNvPr id="14" name="Freeform 14"/>
            <p:cNvSpPr/>
            <p:nvPr/>
          </p:nvSpPr>
          <p:spPr>
            <a:xfrm>
              <a:off x="8509754" y="158387"/>
              <a:ext cx="4082459" cy="699351"/>
            </a:xfrm>
            <a:custGeom>
              <a:avLst/>
              <a:gdLst/>
              <a:ahLst/>
              <a:cxnLst/>
              <a:rect l="l" t="t" r="r" b="b"/>
              <a:pathLst>
                <a:path w="4082459" h="699351">
                  <a:moveTo>
                    <a:pt x="0" y="0"/>
                  </a:moveTo>
                  <a:lnTo>
                    <a:pt x="4082459" y="0"/>
                  </a:lnTo>
                  <a:lnTo>
                    <a:pt x="4082459" y="699350"/>
                  </a:lnTo>
                  <a:lnTo>
                    <a:pt x="0" y="699350"/>
                  </a:lnTo>
                  <a:lnTo>
                    <a:pt x="0" y="0"/>
                  </a:lnTo>
                  <a:close/>
                </a:path>
              </a:pathLst>
            </a:custGeom>
            <a:blipFill>
              <a:blip r:embed="rId7"/>
              <a:stretch>
                <a:fillRect/>
              </a:stretch>
            </a:blipFill>
          </p:spPr>
          <p:txBody>
            <a:bodyPr/>
            <a:lstStyle/>
            <a:p>
              <a:endParaRPr lang="en-ZA"/>
            </a:p>
          </p:txBody>
        </p:sp>
        <p:sp>
          <p:nvSpPr>
            <p:cNvPr id="15" name="Freeform 15"/>
            <p:cNvSpPr/>
            <p:nvPr/>
          </p:nvSpPr>
          <p:spPr>
            <a:xfrm>
              <a:off x="1777343" y="305962"/>
              <a:ext cx="1618851" cy="535265"/>
            </a:xfrm>
            <a:custGeom>
              <a:avLst/>
              <a:gdLst/>
              <a:ahLst/>
              <a:cxnLst/>
              <a:rect l="l" t="t" r="r" b="b"/>
              <a:pathLst>
                <a:path w="1618851" h="535265">
                  <a:moveTo>
                    <a:pt x="0" y="0"/>
                  </a:moveTo>
                  <a:lnTo>
                    <a:pt x="1618851" y="0"/>
                  </a:lnTo>
                  <a:lnTo>
                    <a:pt x="1618851" y="535266"/>
                  </a:lnTo>
                  <a:lnTo>
                    <a:pt x="0" y="535266"/>
                  </a:lnTo>
                  <a:lnTo>
                    <a:pt x="0" y="0"/>
                  </a:lnTo>
                  <a:close/>
                </a:path>
              </a:pathLst>
            </a:custGeom>
            <a:blipFill>
              <a:blip r:embed="rId8"/>
              <a:stretch>
                <a:fillRect/>
              </a:stretch>
            </a:blipFill>
          </p:spPr>
          <p:txBody>
            <a:bodyPr/>
            <a:lstStyle/>
            <a:p>
              <a:endParaRPr lang="en-ZA"/>
            </a:p>
          </p:txBody>
        </p:sp>
      </p:grpSp>
      <p:sp>
        <p:nvSpPr>
          <p:cNvPr id="16" name="Freeform 16"/>
          <p:cNvSpPr/>
          <p:nvPr/>
        </p:nvSpPr>
        <p:spPr>
          <a:xfrm>
            <a:off x="4138701" y="9174578"/>
            <a:ext cx="2690610" cy="763009"/>
          </a:xfrm>
          <a:custGeom>
            <a:avLst/>
            <a:gdLst/>
            <a:ahLst/>
            <a:cxnLst/>
            <a:rect l="l" t="t" r="r" b="b"/>
            <a:pathLst>
              <a:path w="2690610" h="763009">
                <a:moveTo>
                  <a:pt x="0" y="0"/>
                </a:moveTo>
                <a:lnTo>
                  <a:pt x="2690610" y="0"/>
                </a:lnTo>
                <a:lnTo>
                  <a:pt x="2690610" y="763008"/>
                </a:lnTo>
                <a:lnTo>
                  <a:pt x="0" y="763008"/>
                </a:lnTo>
                <a:lnTo>
                  <a:pt x="0" y="0"/>
                </a:lnTo>
                <a:close/>
              </a:path>
            </a:pathLst>
          </a:custGeom>
          <a:blipFill>
            <a:blip r:embed="rId9"/>
            <a:stretch>
              <a:fillRect/>
            </a:stretch>
          </a:blipFill>
        </p:spPr>
        <p:txBody>
          <a:bodyPr/>
          <a:lstStyle/>
          <a:p>
            <a:endParaRPr lang="en-ZA"/>
          </a:p>
        </p:txBody>
      </p:sp>
      <p:sp>
        <p:nvSpPr>
          <p:cNvPr id="18" name="TextBox 18"/>
          <p:cNvSpPr txBox="1"/>
          <p:nvPr/>
        </p:nvSpPr>
        <p:spPr>
          <a:xfrm>
            <a:off x="6455569" y="5463721"/>
            <a:ext cx="5468299" cy="358168"/>
          </a:xfrm>
          <a:prstGeom prst="rect">
            <a:avLst/>
          </a:prstGeom>
        </p:spPr>
        <p:txBody>
          <a:bodyPr lIns="0" tIns="0" rIns="0" bIns="0" rtlCol="0" anchor="t">
            <a:spAutoFit/>
          </a:bodyPr>
          <a:lstStyle/>
          <a:p>
            <a:pPr algn="ctr">
              <a:lnSpc>
                <a:spcPts val="2642"/>
              </a:lnSpc>
            </a:pPr>
            <a:r>
              <a:rPr lang="en-US" sz="1887">
                <a:solidFill>
                  <a:srgbClr val="D36923"/>
                </a:solidFill>
                <a:latin typeface="Avenir"/>
                <a:ea typeface="Avenir"/>
                <a:cs typeface="Avenir"/>
                <a:sym typeface="Avenir"/>
              </a:rPr>
              <a:t> Informing the Institutional Gender Equality Plan</a:t>
            </a:r>
          </a:p>
        </p:txBody>
      </p:sp>
      <p:sp>
        <p:nvSpPr>
          <p:cNvPr id="19" name="TextBox 19"/>
          <p:cNvSpPr txBox="1"/>
          <p:nvPr/>
        </p:nvSpPr>
        <p:spPr>
          <a:xfrm>
            <a:off x="4234946" y="4857699"/>
            <a:ext cx="9818109" cy="491061"/>
          </a:xfrm>
          <a:prstGeom prst="rect">
            <a:avLst/>
          </a:prstGeom>
        </p:spPr>
        <p:txBody>
          <a:bodyPr lIns="0" tIns="0" rIns="0" bIns="0" rtlCol="0" anchor="t">
            <a:spAutoFit/>
          </a:bodyPr>
          <a:lstStyle/>
          <a:p>
            <a:pPr algn="ctr">
              <a:lnSpc>
                <a:spcPts val="4051"/>
              </a:lnSpc>
            </a:pPr>
            <a:r>
              <a:rPr lang="en-US" sz="2893" b="1">
                <a:solidFill>
                  <a:srgbClr val="AE1950"/>
                </a:solidFill>
                <a:latin typeface="Avenir Next Thai Modern Ultra-Bold"/>
                <a:ea typeface="Avenir Next Thai Modern Ultra-Bold"/>
                <a:cs typeface="Avenir Next Thai Modern Ultra-Bold"/>
                <a:sym typeface="Avenir Next Thai Modern Ultra-Bold"/>
              </a:rPr>
              <a:t>CLOSING THE ASPIRATION-IMPLEMENTATION GAP</a:t>
            </a:r>
          </a:p>
        </p:txBody>
      </p:sp>
      <p:grpSp>
        <p:nvGrpSpPr>
          <p:cNvPr id="20" name="Group 20"/>
          <p:cNvGrpSpPr/>
          <p:nvPr/>
        </p:nvGrpSpPr>
        <p:grpSpPr>
          <a:xfrm>
            <a:off x="4391887" y="6012389"/>
            <a:ext cx="8790713" cy="1579741"/>
            <a:chOff x="-54316" y="0"/>
            <a:chExt cx="4594949" cy="947845"/>
          </a:xfrm>
        </p:grpSpPr>
        <p:grpSp>
          <p:nvGrpSpPr>
            <p:cNvPr id="21" name="Group 21"/>
            <p:cNvGrpSpPr/>
            <p:nvPr/>
          </p:nvGrpSpPr>
          <p:grpSpPr>
            <a:xfrm>
              <a:off x="0" y="0"/>
              <a:ext cx="4540633" cy="947845"/>
              <a:chOff x="0" y="0"/>
              <a:chExt cx="1532001" cy="319801"/>
            </a:xfrm>
          </p:grpSpPr>
          <p:sp>
            <p:nvSpPr>
              <p:cNvPr id="22" name="Freeform 22"/>
              <p:cNvSpPr/>
              <p:nvPr/>
            </p:nvSpPr>
            <p:spPr>
              <a:xfrm>
                <a:off x="0" y="0"/>
                <a:ext cx="1532001" cy="319801"/>
              </a:xfrm>
              <a:custGeom>
                <a:avLst/>
                <a:gdLst/>
                <a:ahLst/>
                <a:cxnLst/>
                <a:rect l="l" t="t" r="r" b="b"/>
                <a:pathLst>
                  <a:path w="1532001" h="319801">
                    <a:moveTo>
                      <a:pt x="61381" y="0"/>
                    </a:moveTo>
                    <a:lnTo>
                      <a:pt x="1470620" y="0"/>
                    </a:lnTo>
                    <a:cubicBezTo>
                      <a:pt x="1486900" y="0"/>
                      <a:pt x="1502512" y="6467"/>
                      <a:pt x="1514023" y="17978"/>
                    </a:cubicBezTo>
                    <a:cubicBezTo>
                      <a:pt x="1525534" y="29489"/>
                      <a:pt x="1532001" y="45102"/>
                      <a:pt x="1532001" y="61381"/>
                    </a:cubicBezTo>
                    <a:lnTo>
                      <a:pt x="1532001" y="258420"/>
                    </a:lnTo>
                    <a:cubicBezTo>
                      <a:pt x="1532001" y="274699"/>
                      <a:pt x="1525534" y="290312"/>
                      <a:pt x="1514023" y="301823"/>
                    </a:cubicBezTo>
                    <a:cubicBezTo>
                      <a:pt x="1502512" y="313334"/>
                      <a:pt x="1486900" y="319801"/>
                      <a:pt x="1470620" y="319801"/>
                    </a:cubicBezTo>
                    <a:lnTo>
                      <a:pt x="61381" y="319801"/>
                    </a:lnTo>
                    <a:cubicBezTo>
                      <a:pt x="45102" y="319801"/>
                      <a:pt x="29489" y="313334"/>
                      <a:pt x="17978" y="301823"/>
                    </a:cubicBezTo>
                    <a:cubicBezTo>
                      <a:pt x="6467" y="290312"/>
                      <a:pt x="0" y="274699"/>
                      <a:pt x="0" y="258420"/>
                    </a:cubicBezTo>
                    <a:lnTo>
                      <a:pt x="0" y="61381"/>
                    </a:lnTo>
                    <a:cubicBezTo>
                      <a:pt x="0" y="45102"/>
                      <a:pt x="6467" y="29489"/>
                      <a:pt x="17978" y="17978"/>
                    </a:cubicBezTo>
                    <a:cubicBezTo>
                      <a:pt x="29489" y="6467"/>
                      <a:pt x="45102" y="0"/>
                      <a:pt x="61381" y="0"/>
                    </a:cubicBezTo>
                    <a:close/>
                  </a:path>
                </a:pathLst>
              </a:custGeom>
              <a:solidFill>
                <a:srgbClr val="AE1950"/>
              </a:solidFill>
              <a:ln w="28575" cap="rnd">
                <a:solidFill>
                  <a:srgbClr val="FFFEFE"/>
                </a:solidFill>
                <a:prstDash val="solid"/>
                <a:round/>
              </a:ln>
            </p:spPr>
            <p:txBody>
              <a:bodyPr/>
              <a:lstStyle/>
              <a:p>
                <a:endParaRPr lang="en-ZA"/>
              </a:p>
            </p:txBody>
          </p:sp>
          <p:sp>
            <p:nvSpPr>
              <p:cNvPr id="23" name="TextBox 23"/>
              <p:cNvSpPr txBox="1"/>
              <p:nvPr/>
            </p:nvSpPr>
            <p:spPr>
              <a:xfrm>
                <a:off x="0" y="-38100"/>
                <a:ext cx="1532001" cy="357901"/>
              </a:xfrm>
              <a:prstGeom prst="rect">
                <a:avLst/>
              </a:prstGeom>
            </p:spPr>
            <p:txBody>
              <a:bodyPr lIns="15539" tIns="15539" rIns="15539" bIns="15539" rtlCol="0" anchor="ctr"/>
              <a:lstStyle/>
              <a:p>
                <a:pPr algn="ctr">
                  <a:lnSpc>
                    <a:spcPts val="1241"/>
                  </a:lnSpc>
                </a:pPr>
                <a:endParaRPr/>
              </a:p>
            </p:txBody>
          </p:sp>
        </p:grpSp>
        <p:sp>
          <p:nvSpPr>
            <p:cNvPr id="24" name="TextBox 24"/>
            <p:cNvSpPr txBox="1"/>
            <p:nvPr/>
          </p:nvSpPr>
          <p:spPr>
            <a:xfrm>
              <a:off x="-54316" y="129351"/>
              <a:ext cx="4540633" cy="679879"/>
            </a:xfrm>
            <a:prstGeom prst="rect">
              <a:avLst/>
            </a:prstGeom>
          </p:spPr>
          <p:txBody>
            <a:bodyPr wrap="square" lIns="0" tIns="0" rIns="0" bIns="0" rtlCol="0" anchor="t">
              <a:spAutoFit/>
            </a:bodyPr>
            <a:lstStyle/>
            <a:p>
              <a:pPr algn="ctr">
                <a:lnSpc>
                  <a:spcPts val="3014"/>
                </a:lnSpc>
              </a:pPr>
              <a:r>
                <a:rPr lang="en-US" sz="2153" b="1" dirty="0">
                  <a:solidFill>
                    <a:srgbClr val="FFFFFF"/>
                  </a:solidFill>
                  <a:latin typeface="Avenir Next Thai Modern Ultra-Bold"/>
                  <a:ea typeface="Avenir Next Thai Modern Ultra-Bold"/>
                  <a:cs typeface="Avenir Next Thai Modern Ultra-Bold"/>
                  <a:sym typeface="Avenir Next Thai Modern Ultra-Bold"/>
                </a:rPr>
                <a:t>PROGRAMME DIRECTOR</a:t>
              </a:r>
            </a:p>
            <a:p>
              <a:pPr algn="ctr">
                <a:lnSpc>
                  <a:spcPts val="3014"/>
                </a:lnSpc>
              </a:pPr>
              <a:r>
                <a:rPr lang="en-US" sz="2153" b="1" dirty="0">
                  <a:solidFill>
                    <a:srgbClr val="FFFFFF"/>
                  </a:solidFill>
                  <a:latin typeface="Avenir Next Thai Modern Ultra-Bold"/>
                  <a:ea typeface="Avenir Next Thai Modern Ultra-Bold"/>
                  <a:cs typeface="Avenir Next Thai Modern Ultra-Bold"/>
                  <a:sym typeface="Avenir Next Thai Modern Ultra-Bold"/>
                </a:rPr>
                <a:t>Ms Thantaswa Tunzi </a:t>
              </a:r>
            </a:p>
            <a:p>
              <a:pPr algn="ctr">
                <a:lnSpc>
                  <a:spcPts val="3014"/>
                </a:lnSpc>
              </a:pPr>
              <a:r>
                <a:rPr lang="en-US" sz="2153" b="1" dirty="0">
                  <a:solidFill>
                    <a:srgbClr val="FFFFFF"/>
                  </a:solidFill>
                  <a:latin typeface="Avenir Next Thai Modern Ultra-Bold"/>
                  <a:ea typeface="Avenir Next Thai Modern Ultra-Bold"/>
                  <a:cs typeface="Avenir Next Thai Modern Ultra-Bold"/>
                  <a:sym typeface="Avenir Next Thai Modern Ultra-Bold"/>
                </a:rPr>
                <a:t>Social Inclusion &amp; Diversity Manager</a:t>
              </a:r>
            </a:p>
          </p:txBody>
        </p:sp>
      </p:grpSp>
      <p:sp>
        <p:nvSpPr>
          <p:cNvPr id="25" name="TextBox 25"/>
          <p:cNvSpPr txBox="1"/>
          <p:nvPr/>
        </p:nvSpPr>
        <p:spPr>
          <a:xfrm>
            <a:off x="7351557" y="9331026"/>
            <a:ext cx="7157035" cy="539705"/>
          </a:xfrm>
          <a:prstGeom prst="rect">
            <a:avLst/>
          </a:prstGeom>
        </p:spPr>
        <p:txBody>
          <a:bodyPr lIns="0" tIns="0" rIns="0" bIns="0" rtlCol="0" anchor="t">
            <a:spAutoFit/>
          </a:bodyPr>
          <a:lstStyle/>
          <a:p>
            <a:pPr algn="just">
              <a:lnSpc>
                <a:spcPts val="1462"/>
              </a:lnSpc>
            </a:pPr>
            <a:r>
              <a:rPr lang="en-US" sz="1044">
                <a:solidFill>
                  <a:srgbClr val="10344F"/>
                </a:solidFill>
                <a:latin typeface="Avenir Next Thai Modern"/>
                <a:ea typeface="Avenir Next Thai Modern"/>
                <a:cs typeface="Avenir Next Thai Modern"/>
                <a:sym typeface="Avenir Next Thai Modern"/>
              </a:rPr>
              <a:t>Funded by the European Union. Views and opinions expressed are however those of the authors) only and do not necessarily reflect those of the European Union or the European Education and Culture Executive Agency (EACEA). Neither the European Union nor the granting authority can be held responsible for them.</a:t>
            </a:r>
          </a:p>
        </p:txBody>
      </p:sp>
      <p:sp>
        <p:nvSpPr>
          <p:cNvPr id="26" name="TextBox 26"/>
          <p:cNvSpPr txBox="1"/>
          <p:nvPr/>
        </p:nvSpPr>
        <p:spPr>
          <a:xfrm>
            <a:off x="7646832" y="7716310"/>
            <a:ext cx="2176910" cy="254434"/>
          </a:xfrm>
          <a:prstGeom prst="rect">
            <a:avLst/>
          </a:prstGeom>
        </p:spPr>
        <p:txBody>
          <a:bodyPr lIns="0" tIns="0" rIns="0" bIns="0" rtlCol="0" anchor="t">
            <a:spAutoFit/>
          </a:bodyPr>
          <a:lstStyle/>
          <a:p>
            <a:pPr algn="l">
              <a:lnSpc>
                <a:spcPts val="1848"/>
              </a:lnSpc>
            </a:pPr>
            <a:r>
              <a:rPr lang="en-US" sz="1320" dirty="0">
                <a:solidFill>
                  <a:srgbClr val="10344F"/>
                </a:solidFill>
                <a:latin typeface="Avenir"/>
                <a:ea typeface="Avenir"/>
                <a:cs typeface="Avenir"/>
                <a:sym typeface="Avenir"/>
              </a:rPr>
              <a:t>Project Number:  101237680</a:t>
            </a:r>
          </a:p>
        </p:txBody>
      </p:sp>
      <p:grpSp>
        <p:nvGrpSpPr>
          <p:cNvPr id="27" name="Group 27"/>
          <p:cNvGrpSpPr/>
          <p:nvPr/>
        </p:nvGrpSpPr>
        <p:grpSpPr>
          <a:xfrm>
            <a:off x="16328171" y="1236011"/>
            <a:ext cx="6346471" cy="8499359"/>
            <a:chOff x="0" y="0"/>
            <a:chExt cx="812800" cy="1088523"/>
          </a:xfrm>
        </p:grpSpPr>
        <p:sp>
          <p:nvSpPr>
            <p:cNvPr id="28" name="Freeform 28"/>
            <p:cNvSpPr/>
            <p:nvPr/>
          </p:nvSpPr>
          <p:spPr>
            <a:xfrm>
              <a:off x="0" y="0"/>
              <a:ext cx="812800" cy="1088523"/>
            </a:xfrm>
            <a:custGeom>
              <a:avLst/>
              <a:gdLst/>
              <a:ahLst/>
              <a:cxnLst/>
              <a:rect l="l" t="t" r="r" b="b"/>
              <a:pathLst>
                <a:path w="812800" h="1088523">
                  <a:moveTo>
                    <a:pt x="406400" y="0"/>
                  </a:moveTo>
                  <a:cubicBezTo>
                    <a:pt x="181951" y="0"/>
                    <a:pt x="0" y="243674"/>
                    <a:pt x="0" y="544261"/>
                  </a:cubicBezTo>
                  <a:cubicBezTo>
                    <a:pt x="0" y="844849"/>
                    <a:pt x="181951" y="1088523"/>
                    <a:pt x="406400" y="1088523"/>
                  </a:cubicBezTo>
                  <a:cubicBezTo>
                    <a:pt x="630849" y="1088523"/>
                    <a:pt x="812800" y="844849"/>
                    <a:pt x="812800" y="544261"/>
                  </a:cubicBezTo>
                  <a:cubicBezTo>
                    <a:pt x="812800" y="243674"/>
                    <a:pt x="630849" y="0"/>
                    <a:pt x="406400" y="0"/>
                  </a:cubicBezTo>
                  <a:close/>
                </a:path>
              </a:pathLst>
            </a:custGeom>
            <a:ln w="295275" cap="sq">
              <a:solidFill>
                <a:srgbClr val="A66034">
                  <a:alpha val="18824"/>
                </a:srgbClr>
              </a:solidFill>
              <a:prstDash val="solid"/>
              <a:miter/>
            </a:ln>
          </p:spPr>
          <p:txBody>
            <a:bodyPr/>
            <a:lstStyle/>
            <a:p>
              <a:endParaRPr lang="en-ZA"/>
            </a:p>
          </p:txBody>
        </p:sp>
        <p:sp>
          <p:nvSpPr>
            <p:cNvPr id="29" name="TextBox 29"/>
            <p:cNvSpPr txBox="1"/>
            <p:nvPr/>
          </p:nvSpPr>
          <p:spPr>
            <a:xfrm>
              <a:off x="76200" y="63949"/>
              <a:ext cx="660400" cy="922525"/>
            </a:xfrm>
            <a:prstGeom prst="rect">
              <a:avLst/>
            </a:prstGeom>
          </p:spPr>
          <p:txBody>
            <a:bodyPr lIns="15539" tIns="15539" rIns="15539" bIns="15539" rtlCol="0" anchor="ctr"/>
            <a:lstStyle/>
            <a:p>
              <a:pPr algn="ctr">
                <a:lnSpc>
                  <a:spcPts val="1241"/>
                </a:lnSpc>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45024" y="490810"/>
            <a:ext cx="19276293" cy="1260841"/>
            <a:chOff x="0" y="0"/>
            <a:chExt cx="8605906" cy="562903"/>
          </a:xfrm>
        </p:grpSpPr>
        <p:sp>
          <p:nvSpPr>
            <p:cNvPr id="3" name="Freeform 3"/>
            <p:cNvSpPr/>
            <p:nvPr/>
          </p:nvSpPr>
          <p:spPr>
            <a:xfrm>
              <a:off x="0" y="0"/>
              <a:ext cx="8605906" cy="562903"/>
            </a:xfrm>
            <a:custGeom>
              <a:avLst/>
              <a:gdLst/>
              <a:ahLst/>
              <a:cxnLst/>
              <a:rect l="l" t="t" r="r" b="b"/>
              <a:pathLst>
                <a:path w="8605906" h="562903">
                  <a:moveTo>
                    <a:pt x="10844" y="0"/>
                  </a:moveTo>
                  <a:lnTo>
                    <a:pt x="8595062" y="0"/>
                  </a:lnTo>
                  <a:cubicBezTo>
                    <a:pt x="8601052" y="0"/>
                    <a:pt x="8605906" y="4855"/>
                    <a:pt x="8605906" y="10844"/>
                  </a:cubicBezTo>
                  <a:lnTo>
                    <a:pt x="8605906" y="552059"/>
                  </a:lnTo>
                  <a:cubicBezTo>
                    <a:pt x="8605906" y="558048"/>
                    <a:pt x="8601052" y="562903"/>
                    <a:pt x="8595062" y="562903"/>
                  </a:cubicBezTo>
                  <a:lnTo>
                    <a:pt x="10844" y="562903"/>
                  </a:lnTo>
                  <a:cubicBezTo>
                    <a:pt x="7968" y="562903"/>
                    <a:pt x="5210" y="561760"/>
                    <a:pt x="3176" y="559727"/>
                  </a:cubicBezTo>
                  <a:cubicBezTo>
                    <a:pt x="1142" y="557693"/>
                    <a:pt x="0" y="554935"/>
                    <a:pt x="0" y="552059"/>
                  </a:cubicBezTo>
                  <a:lnTo>
                    <a:pt x="0" y="10844"/>
                  </a:lnTo>
                  <a:cubicBezTo>
                    <a:pt x="0" y="4855"/>
                    <a:pt x="4855" y="0"/>
                    <a:pt x="10844" y="0"/>
                  </a:cubicBezTo>
                  <a:close/>
                </a:path>
              </a:pathLst>
            </a:custGeom>
            <a:solidFill>
              <a:srgbClr val="AE1950"/>
            </a:solidFill>
            <a:ln w="28575" cap="rnd">
              <a:solidFill>
                <a:srgbClr val="FFFEFE"/>
              </a:solidFill>
              <a:prstDash val="solid"/>
              <a:round/>
            </a:ln>
          </p:spPr>
          <p:txBody>
            <a:bodyPr/>
            <a:lstStyle/>
            <a:p>
              <a:endParaRPr lang="en-ZA"/>
            </a:p>
          </p:txBody>
        </p:sp>
        <p:sp>
          <p:nvSpPr>
            <p:cNvPr id="4" name="TextBox 4"/>
            <p:cNvSpPr txBox="1"/>
            <p:nvPr/>
          </p:nvSpPr>
          <p:spPr>
            <a:xfrm>
              <a:off x="0" y="-38100"/>
              <a:ext cx="8605906" cy="601003"/>
            </a:xfrm>
            <a:prstGeom prst="rect">
              <a:avLst/>
            </a:prstGeom>
          </p:spPr>
          <p:txBody>
            <a:bodyPr lIns="15658" tIns="15658" rIns="15658" bIns="15658" rtlCol="0" anchor="ctr"/>
            <a:lstStyle/>
            <a:p>
              <a:pPr algn="ctr">
                <a:lnSpc>
                  <a:spcPts val="1251"/>
                </a:lnSpc>
              </a:pPr>
              <a:endParaRPr/>
            </a:p>
          </p:txBody>
        </p:sp>
      </p:grpSp>
      <p:grpSp>
        <p:nvGrpSpPr>
          <p:cNvPr id="5" name="Group 5"/>
          <p:cNvGrpSpPr/>
          <p:nvPr/>
        </p:nvGrpSpPr>
        <p:grpSpPr>
          <a:xfrm>
            <a:off x="696519" y="7164"/>
            <a:ext cx="2228134" cy="222813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EFE"/>
            </a:solidFill>
            <a:ln cap="sq">
              <a:noFill/>
              <a:prstDash val="solid"/>
              <a:miter/>
            </a:ln>
          </p:spPr>
          <p:txBody>
            <a:bodyPr/>
            <a:lstStyle/>
            <a:p>
              <a:endParaRPr lang="en-ZA"/>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351"/>
                </a:lnSpc>
              </a:pPr>
              <a:endParaRPr/>
            </a:p>
          </p:txBody>
        </p:sp>
      </p:grpSp>
      <p:sp>
        <p:nvSpPr>
          <p:cNvPr id="8" name="Freeform 8"/>
          <p:cNvSpPr/>
          <p:nvPr/>
        </p:nvSpPr>
        <p:spPr>
          <a:xfrm>
            <a:off x="696519" y="124024"/>
            <a:ext cx="2223281" cy="1994414"/>
          </a:xfrm>
          <a:custGeom>
            <a:avLst/>
            <a:gdLst/>
            <a:ahLst/>
            <a:cxnLst/>
            <a:rect l="l" t="t" r="r" b="b"/>
            <a:pathLst>
              <a:path w="2223281" h="1994414">
                <a:moveTo>
                  <a:pt x="0" y="0"/>
                </a:moveTo>
                <a:lnTo>
                  <a:pt x="2223281" y="0"/>
                </a:lnTo>
                <a:lnTo>
                  <a:pt x="2223281" y="1994413"/>
                </a:lnTo>
                <a:lnTo>
                  <a:pt x="0" y="1994413"/>
                </a:lnTo>
                <a:lnTo>
                  <a:pt x="0" y="0"/>
                </a:lnTo>
                <a:close/>
              </a:path>
            </a:pathLst>
          </a:custGeom>
          <a:blipFill>
            <a:blip r:embed="rId2"/>
            <a:stretch>
              <a:fillRect l="-25014" t="-6721" r="-41191" b="-56015"/>
            </a:stretch>
          </a:blipFill>
          <a:ln cap="sq">
            <a:noFill/>
            <a:prstDash val="solid"/>
            <a:miter/>
          </a:ln>
        </p:spPr>
        <p:txBody>
          <a:bodyPr/>
          <a:lstStyle/>
          <a:p>
            <a:endParaRPr lang="en-ZA"/>
          </a:p>
        </p:txBody>
      </p:sp>
      <p:grpSp>
        <p:nvGrpSpPr>
          <p:cNvPr id="9" name="Group 9"/>
          <p:cNvGrpSpPr/>
          <p:nvPr/>
        </p:nvGrpSpPr>
        <p:grpSpPr>
          <a:xfrm>
            <a:off x="17402175" y="1787641"/>
            <a:ext cx="6346471" cy="8499359"/>
            <a:chOff x="0" y="0"/>
            <a:chExt cx="812800" cy="1088523"/>
          </a:xfrm>
        </p:grpSpPr>
        <p:sp>
          <p:nvSpPr>
            <p:cNvPr id="10" name="Freeform 10"/>
            <p:cNvSpPr/>
            <p:nvPr/>
          </p:nvSpPr>
          <p:spPr>
            <a:xfrm>
              <a:off x="0" y="0"/>
              <a:ext cx="812800" cy="1088523"/>
            </a:xfrm>
            <a:custGeom>
              <a:avLst/>
              <a:gdLst/>
              <a:ahLst/>
              <a:cxnLst/>
              <a:rect l="l" t="t" r="r" b="b"/>
              <a:pathLst>
                <a:path w="812800" h="1088523">
                  <a:moveTo>
                    <a:pt x="406400" y="0"/>
                  </a:moveTo>
                  <a:cubicBezTo>
                    <a:pt x="181951" y="0"/>
                    <a:pt x="0" y="243674"/>
                    <a:pt x="0" y="544261"/>
                  </a:cubicBezTo>
                  <a:cubicBezTo>
                    <a:pt x="0" y="844849"/>
                    <a:pt x="181951" y="1088523"/>
                    <a:pt x="406400" y="1088523"/>
                  </a:cubicBezTo>
                  <a:cubicBezTo>
                    <a:pt x="630849" y="1088523"/>
                    <a:pt x="812800" y="844849"/>
                    <a:pt x="812800" y="544261"/>
                  </a:cubicBezTo>
                  <a:cubicBezTo>
                    <a:pt x="812800" y="243674"/>
                    <a:pt x="630849" y="0"/>
                    <a:pt x="406400" y="0"/>
                  </a:cubicBezTo>
                  <a:close/>
                </a:path>
              </a:pathLst>
            </a:custGeom>
            <a:ln w="295275" cap="sq">
              <a:solidFill>
                <a:srgbClr val="A66034">
                  <a:alpha val="18824"/>
                </a:srgbClr>
              </a:solidFill>
              <a:prstDash val="solid"/>
              <a:miter/>
            </a:ln>
          </p:spPr>
          <p:txBody>
            <a:bodyPr/>
            <a:lstStyle/>
            <a:p>
              <a:endParaRPr lang="en-ZA"/>
            </a:p>
          </p:txBody>
        </p:sp>
        <p:sp>
          <p:nvSpPr>
            <p:cNvPr id="11" name="TextBox 11"/>
            <p:cNvSpPr txBox="1"/>
            <p:nvPr/>
          </p:nvSpPr>
          <p:spPr>
            <a:xfrm>
              <a:off x="76200" y="63949"/>
              <a:ext cx="660400" cy="922525"/>
            </a:xfrm>
            <a:prstGeom prst="rect">
              <a:avLst/>
            </a:prstGeom>
          </p:spPr>
          <p:txBody>
            <a:bodyPr lIns="15539" tIns="15539" rIns="15539" bIns="15539" rtlCol="0" anchor="ctr"/>
            <a:lstStyle/>
            <a:p>
              <a:pPr algn="ctr">
                <a:lnSpc>
                  <a:spcPts val="1241"/>
                </a:lnSpc>
              </a:pPr>
              <a:endParaRPr/>
            </a:p>
          </p:txBody>
        </p:sp>
      </p:grpSp>
      <p:sp>
        <p:nvSpPr>
          <p:cNvPr id="12" name="Freeform 12"/>
          <p:cNvSpPr/>
          <p:nvPr/>
        </p:nvSpPr>
        <p:spPr>
          <a:xfrm>
            <a:off x="4016571" y="9091155"/>
            <a:ext cx="2787973" cy="790619"/>
          </a:xfrm>
          <a:custGeom>
            <a:avLst/>
            <a:gdLst/>
            <a:ahLst/>
            <a:cxnLst/>
            <a:rect l="l" t="t" r="r" b="b"/>
            <a:pathLst>
              <a:path w="2787973" h="790619">
                <a:moveTo>
                  <a:pt x="0" y="0"/>
                </a:moveTo>
                <a:lnTo>
                  <a:pt x="2787973" y="0"/>
                </a:lnTo>
                <a:lnTo>
                  <a:pt x="2787973" y="790619"/>
                </a:lnTo>
                <a:lnTo>
                  <a:pt x="0" y="790619"/>
                </a:lnTo>
                <a:lnTo>
                  <a:pt x="0" y="0"/>
                </a:lnTo>
                <a:close/>
              </a:path>
            </a:pathLst>
          </a:custGeom>
          <a:blipFill>
            <a:blip r:embed="rId3"/>
            <a:stretch>
              <a:fillRect/>
            </a:stretch>
          </a:blipFill>
        </p:spPr>
        <p:txBody>
          <a:bodyPr/>
          <a:lstStyle/>
          <a:p>
            <a:endParaRPr lang="en-ZA"/>
          </a:p>
        </p:txBody>
      </p:sp>
      <p:sp>
        <p:nvSpPr>
          <p:cNvPr id="13" name="AutoShape 13"/>
          <p:cNvSpPr/>
          <p:nvPr/>
        </p:nvSpPr>
        <p:spPr>
          <a:xfrm flipV="1">
            <a:off x="1133183" y="8877764"/>
            <a:ext cx="16126117" cy="0"/>
          </a:xfrm>
          <a:prstGeom prst="line">
            <a:avLst/>
          </a:prstGeom>
          <a:ln w="38100" cap="flat">
            <a:solidFill>
              <a:srgbClr val="AE1950"/>
            </a:solidFill>
            <a:prstDash val="solid"/>
            <a:headEnd type="none" w="sm" len="sm"/>
            <a:tailEnd type="none" w="sm" len="sm"/>
          </a:ln>
        </p:spPr>
        <p:txBody>
          <a:bodyPr/>
          <a:lstStyle/>
          <a:p>
            <a:endParaRPr lang="en-ZA"/>
          </a:p>
        </p:txBody>
      </p:sp>
      <p:sp>
        <p:nvSpPr>
          <p:cNvPr id="14" name="TextBox 14"/>
          <p:cNvSpPr txBox="1"/>
          <p:nvPr/>
        </p:nvSpPr>
        <p:spPr>
          <a:xfrm>
            <a:off x="7172423" y="9197667"/>
            <a:ext cx="7376237" cy="558545"/>
          </a:xfrm>
          <a:prstGeom prst="rect">
            <a:avLst/>
          </a:prstGeom>
        </p:spPr>
        <p:txBody>
          <a:bodyPr lIns="0" tIns="0" rIns="0" bIns="0" rtlCol="0" anchor="t">
            <a:spAutoFit/>
          </a:bodyPr>
          <a:lstStyle/>
          <a:p>
            <a:pPr algn="just">
              <a:lnSpc>
                <a:spcPts val="1514"/>
              </a:lnSpc>
            </a:pPr>
            <a:r>
              <a:rPr lang="en-US" sz="1082">
                <a:solidFill>
                  <a:srgbClr val="10344F"/>
                </a:solidFill>
                <a:latin typeface="Avenir Next Thai Modern"/>
                <a:ea typeface="Avenir Next Thai Modern"/>
                <a:cs typeface="Avenir Next Thai Modern"/>
                <a:sym typeface="Avenir Next Thai Modern"/>
              </a:rPr>
              <a:t>Funded by the European Union. Views and opinions expressed are however those of the authors) only and do not necessarily reflect those of the European Union or the European Education and Culture Executive Agency (EACEA). Neither the European Union nor the granting authority can be held responsible for them.</a:t>
            </a:r>
          </a:p>
        </p:txBody>
      </p:sp>
      <p:grpSp>
        <p:nvGrpSpPr>
          <p:cNvPr id="15" name="Group 15"/>
          <p:cNvGrpSpPr/>
          <p:nvPr/>
        </p:nvGrpSpPr>
        <p:grpSpPr>
          <a:xfrm>
            <a:off x="785658" y="4989390"/>
            <a:ext cx="1115232" cy="1115232"/>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E1950"/>
            </a:solidFill>
          </p:spPr>
          <p:txBody>
            <a:bodyPr/>
            <a:lstStyle/>
            <a:p>
              <a:endParaRPr lang="en-ZA"/>
            </a:p>
          </p:txBody>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430"/>
                </a:lnSpc>
              </a:pPr>
              <a:endParaRPr/>
            </a:p>
          </p:txBody>
        </p:sp>
      </p:grpSp>
      <p:sp>
        <p:nvSpPr>
          <p:cNvPr id="18" name="TextBox 18"/>
          <p:cNvSpPr txBox="1"/>
          <p:nvPr/>
        </p:nvSpPr>
        <p:spPr>
          <a:xfrm>
            <a:off x="3490149" y="710312"/>
            <a:ext cx="13364849" cy="736112"/>
          </a:xfrm>
          <a:prstGeom prst="rect">
            <a:avLst/>
          </a:prstGeom>
        </p:spPr>
        <p:txBody>
          <a:bodyPr lIns="0" tIns="0" rIns="0" bIns="0" rtlCol="0" anchor="t">
            <a:spAutoFit/>
          </a:bodyPr>
          <a:lstStyle/>
          <a:p>
            <a:pPr algn="l">
              <a:lnSpc>
                <a:spcPts val="6101"/>
              </a:lnSpc>
            </a:pPr>
            <a:r>
              <a:rPr lang="en-US" sz="4357" b="1" dirty="0">
                <a:solidFill>
                  <a:srgbClr val="FFFFFF"/>
                </a:solidFill>
                <a:latin typeface="Avenir Next Thai Modern Bold"/>
                <a:ea typeface="Avenir Next Thai Modern Bold"/>
                <a:cs typeface="Avenir Next Thai Modern Bold"/>
                <a:sym typeface="Avenir Next Thai Modern Bold"/>
              </a:rPr>
              <a:t>Perceptions on gender equality in your institution</a:t>
            </a:r>
          </a:p>
        </p:txBody>
      </p:sp>
      <p:sp>
        <p:nvSpPr>
          <p:cNvPr id="19" name="TextBox 19"/>
          <p:cNvSpPr txBox="1"/>
          <p:nvPr/>
        </p:nvSpPr>
        <p:spPr>
          <a:xfrm>
            <a:off x="3490149" y="3090342"/>
            <a:ext cx="12147126" cy="5008166"/>
          </a:xfrm>
          <a:prstGeom prst="rect">
            <a:avLst/>
          </a:prstGeom>
        </p:spPr>
        <p:txBody>
          <a:bodyPr lIns="0" tIns="0" rIns="0" bIns="0" rtlCol="0" anchor="t">
            <a:spAutoFit/>
          </a:bodyPr>
          <a:lstStyle/>
          <a:p>
            <a:pPr algn="just">
              <a:lnSpc>
                <a:spcPts val="4007"/>
              </a:lnSpc>
            </a:pPr>
            <a:r>
              <a:rPr lang="en-US" sz="2800" b="1" dirty="0">
                <a:solidFill>
                  <a:srgbClr val="AE1950"/>
                </a:solidFill>
                <a:latin typeface="Avenir Next Thai Modern Bold"/>
                <a:ea typeface="Avenir Next Thai Modern Bold"/>
                <a:cs typeface="Avenir Next Thai Modern Bold"/>
                <a:sym typeface="Avenir Next Thai Modern Bold"/>
              </a:rPr>
              <a:t>Elements for discussion</a:t>
            </a:r>
            <a:r>
              <a:rPr lang="en-US" sz="2800" dirty="0">
                <a:solidFill>
                  <a:srgbClr val="10344F"/>
                </a:solidFill>
                <a:latin typeface="Avenir Next Thai Modern"/>
                <a:ea typeface="Avenir Next Thai Modern"/>
                <a:cs typeface="Avenir Next Thai Modern"/>
                <a:sym typeface="Avenir Next Thai Modern"/>
              </a:rPr>
              <a:t> </a:t>
            </a:r>
          </a:p>
          <a:p>
            <a:pPr algn="just">
              <a:lnSpc>
                <a:spcPts val="3237"/>
              </a:lnSpc>
            </a:pPr>
            <a:endParaRPr lang="en-US" sz="2800" dirty="0">
              <a:solidFill>
                <a:srgbClr val="10344F"/>
              </a:solidFill>
              <a:latin typeface="Avenir Next Thai Modern"/>
              <a:ea typeface="Avenir Next Thai Modern"/>
              <a:cs typeface="Avenir Next Thai Modern"/>
              <a:sym typeface="Avenir Next Thai Modern"/>
            </a:endParaRPr>
          </a:p>
          <a:p>
            <a:pPr marL="499213" lvl="1" indent="-249606" algn="l">
              <a:lnSpc>
                <a:spcPts val="3237"/>
              </a:lnSpc>
              <a:buFont typeface="Arial"/>
              <a:buChar char="•"/>
            </a:pPr>
            <a:r>
              <a:rPr lang="en-US" sz="2800" dirty="0">
                <a:solidFill>
                  <a:srgbClr val="10344F"/>
                </a:solidFill>
                <a:latin typeface="Avenir Next Thai Modern"/>
                <a:ea typeface="Avenir Next Thai Modern"/>
                <a:cs typeface="Avenir Next Thai Modern"/>
                <a:sym typeface="Avenir Next Thai Modern"/>
              </a:rPr>
              <a:t>Whether GE is a priority; all genders have equal access to development opportunities </a:t>
            </a:r>
          </a:p>
          <a:p>
            <a:pPr algn="l">
              <a:lnSpc>
                <a:spcPts val="3237"/>
              </a:lnSpc>
            </a:pPr>
            <a:endParaRPr lang="en-US" sz="2800" dirty="0">
              <a:solidFill>
                <a:srgbClr val="10344F"/>
              </a:solidFill>
              <a:latin typeface="Avenir Next Thai Modern"/>
              <a:ea typeface="Avenir Next Thai Modern"/>
              <a:cs typeface="Avenir Next Thai Modern"/>
              <a:sym typeface="Avenir Next Thai Modern"/>
            </a:endParaRPr>
          </a:p>
          <a:p>
            <a:pPr marL="499213" lvl="1" indent="-249606" algn="l">
              <a:lnSpc>
                <a:spcPts val="3237"/>
              </a:lnSpc>
              <a:buFont typeface="Arial"/>
              <a:buChar char="•"/>
            </a:pPr>
            <a:r>
              <a:rPr lang="en-US" sz="2800" dirty="0">
                <a:solidFill>
                  <a:srgbClr val="10344F"/>
                </a:solidFill>
                <a:latin typeface="Avenir Next Thai Modern"/>
                <a:ea typeface="Avenir Next Thai Modern"/>
                <a:cs typeface="Avenir Next Thai Modern"/>
                <a:sym typeface="Avenir Next Thai Modern"/>
              </a:rPr>
              <a:t>Gender balance across PASS and Academic positions </a:t>
            </a:r>
          </a:p>
          <a:p>
            <a:pPr algn="l">
              <a:lnSpc>
                <a:spcPts val="3237"/>
              </a:lnSpc>
            </a:pPr>
            <a:endParaRPr lang="en-US" sz="2800" dirty="0">
              <a:solidFill>
                <a:srgbClr val="10344F"/>
              </a:solidFill>
              <a:latin typeface="Avenir Next Thai Modern"/>
              <a:ea typeface="Avenir Next Thai Modern"/>
              <a:cs typeface="Avenir Next Thai Modern"/>
              <a:sym typeface="Avenir Next Thai Modern"/>
            </a:endParaRPr>
          </a:p>
          <a:p>
            <a:pPr marL="499213" lvl="1" indent="-249606" algn="l">
              <a:lnSpc>
                <a:spcPts val="3237"/>
              </a:lnSpc>
              <a:buFont typeface="Arial"/>
              <a:buChar char="•"/>
            </a:pPr>
            <a:r>
              <a:rPr lang="en-US" sz="2800" dirty="0">
                <a:solidFill>
                  <a:srgbClr val="10344F"/>
                </a:solidFill>
                <a:latin typeface="Avenir Next Thai Modern"/>
                <a:ea typeface="Avenir Next Thai Modern"/>
                <a:cs typeface="Avenir Next Thai Modern"/>
                <a:sym typeface="Avenir Next Thai Modern"/>
              </a:rPr>
              <a:t>Gender-related challenges are openly discussed </a:t>
            </a:r>
          </a:p>
          <a:p>
            <a:pPr algn="l">
              <a:lnSpc>
                <a:spcPts val="3237"/>
              </a:lnSpc>
            </a:pPr>
            <a:endParaRPr lang="en-US" sz="2800" dirty="0">
              <a:solidFill>
                <a:srgbClr val="10344F"/>
              </a:solidFill>
              <a:latin typeface="Avenir Next Thai Modern"/>
              <a:ea typeface="Avenir Next Thai Modern"/>
              <a:cs typeface="Avenir Next Thai Modern"/>
              <a:sym typeface="Avenir Next Thai Modern"/>
            </a:endParaRPr>
          </a:p>
          <a:p>
            <a:pPr marL="499213" lvl="1" indent="-249606" algn="l">
              <a:lnSpc>
                <a:spcPts val="3237"/>
              </a:lnSpc>
              <a:buFont typeface="Arial"/>
              <a:buChar char="•"/>
            </a:pPr>
            <a:r>
              <a:rPr lang="en-US" sz="2800" dirty="0">
                <a:solidFill>
                  <a:srgbClr val="10344F"/>
                </a:solidFill>
                <a:latin typeface="Avenir Next Thai Modern"/>
                <a:ea typeface="Avenir Next Thai Modern"/>
                <a:cs typeface="Avenir Next Thai Modern"/>
                <a:sym typeface="Avenir Next Thai Modern"/>
              </a:rPr>
              <a:t>Policies to support GE</a:t>
            </a:r>
          </a:p>
          <a:p>
            <a:pPr algn="l">
              <a:lnSpc>
                <a:spcPts val="3237"/>
              </a:lnSpc>
            </a:pPr>
            <a:endParaRPr lang="en-US" sz="2800" dirty="0">
              <a:solidFill>
                <a:srgbClr val="10344F"/>
              </a:solidFill>
              <a:latin typeface="Avenir Next Thai Modern"/>
              <a:ea typeface="Avenir Next Thai Modern"/>
              <a:cs typeface="Avenir Next Thai Modern"/>
              <a:sym typeface="Avenir Next Thai Modern"/>
            </a:endParaRPr>
          </a:p>
          <a:p>
            <a:pPr marL="499213" lvl="1" indent="-249606" algn="l">
              <a:lnSpc>
                <a:spcPts val="3237"/>
              </a:lnSpc>
              <a:buFont typeface="Arial"/>
              <a:buChar char="•"/>
            </a:pPr>
            <a:r>
              <a:rPr lang="en-US" sz="2800" dirty="0">
                <a:solidFill>
                  <a:srgbClr val="10344F"/>
                </a:solidFill>
                <a:latin typeface="Avenir Next Thai Modern"/>
                <a:ea typeface="Avenir Next Thai Modern"/>
                <a:cs typeface="Avenir Next Thai Modern"/>
                <a:sym typeface="Avenir Next Thai Modern"/>
              </a:rPr>
              <a:t>Work environment is safe space for all genders</a:t>
            </a:r>
          </a:p>
        </p:txBody>
      </p:sp>
      <p:sp>
        <p:nvSpPr>
          <p:cNvPr id="20" name="TextBox 20"/>
          <p:cNvSpPr txBox="1"/>
          <p:nvPr/>
        </p:nvSpPr>
        <p:spPr>
          <a:xfrm>
            <a:off x="1152360" y="5213237"/>
            <a:ext cx="604069" cy="586965"/>
          </a:xfrm>
          <a:prstGeom prst="rect">
            <a:avLst/>
          </a:prstGeom>
        </p:spPr>
        <p:txBody>
          <a:bodyPr lIns="0" tIns="0" rIns="0" bIns="0" rtlCol="0" anchor="t">
            <a:spAutoFit/>
          </a:bodyPr>
          <a:lstStyle/>
          <a:p>
            <a:pPr algn="l">
              <a:lnSpc>
                <a:spcPts val="4880"/>
              </a:lnSpc>
            </a:pPr>
            <a:r>
              <a:rPr lang="en-US" sz="3486" b="1">
                <a:solidFill>
                  <a:srgbClr val="FFFFFF"/>
                </a:solidFill>
                <a:latin typeface="Avenir Next Thai Modern Bold"/>
                <a:ea typeface="Avenir Next Thai Modern Bold"/>
                <a:cs typeface="Avenir Next Thai Modern Bold"/>
                <a:sym typeface="Avenir Next Thai Modern Bold"/>
              </a:rPr>
              <a:t>1.</a:t>
            </a:r>
          </a:p>
        </p:txBody>
      </p:sp>
      <p:sp>
        <p:nvSpPr>
          <p:cNvPr id="21" name="AutoShape 21"/>
          <p:cNvSpPr/>
          <p:nvPr/>
        </p:nvSpPr>
        <p:spPr>
          <a:xfrm>
            <a:off x="1343274" y="3917454"/>
            <a:ext cx="0" cy="3259104"/>
          </a:xfrm>
          <a:prstGeom prst="line">
            <a:avLst/>
          </a:prstGeom>
          <a:ln w="38100" cap="flat">
            <a:solidFill>
              <a:srgbClr val="AE1950">
                <a:alpha val="2745"/>
              </a:srgbClr>
            </a:solidFill>
            <a:prstDash val="solid"/>
            <a:headEnd type="none" w="sm" len="sm"/>
            <a:tailEnd type="none" w="sm" len="sm"/>
          </a:ln>
        </p:spPr>
        <p:txBody>
          <a:bodyPr/>
          <a:lstStyle/>
          <a:p>
            <a:endParaRPr lang="en-ZA"/>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45024" y="490810"/>
            <a:ext cx="19276293" cy="1260841"/>
            <a:chOff x="0" y="0"/>
            <a:chExt cx="8605906" cy="562903"/>
          </a:xfrm>
        </p:grpSpPr>
        <p:sp>
          <p:nvSpPr>
            <p:cNvPr id="3" name="Freeform 3"/>
            <p:cNvSpPr/>
            <p:nvPr/>
          </p:nvSpPr>
          <p:spPr>
            <a:xfrm>
              <a:off x="0" y="0"/>
              <a:ext cx="8605906" cy="562903"/>
            </a:xfrm>
            <a:custGeom>
              <a:avLst/>
              <a:gdLst/>
              <a:ahLst/>
              <a:cxnLst/>
              <a:rect l="l" t="t" r="r" b="b"/>
              <a:pathLst>
                <a:path w="8605906" h="562903">
                  <a:moveTo>
                    <a:pt x="10844" y="0"/>
                  </a:moveTo>
                  <a:lnTo>
                    <a:pt x="8595062" y="0"/>
                  </a:lnTo>
                  <a:cubicBezTo>
                    <a:pt x="8601052" y="0"/>
                    <a:pt x="8605906" y="4855"/>
                    <a:pt x="8605906" y="10844"/>
                  </a:cubicBezTo>
                  <a:lnTo>
                    <a:pt x="8605906" y="552059"/>
                  </a:lnTo>
                  <a:cubicBezTo>
                    <a:pt x="8605906" y="558048"/>
                    <a:pt x="8601052" y="562903"/>
                    <a:pt x="8595062" y="562903"/>
                  </a:cubicBezTo>
                  <a:lnTo>
                    <a:pt x="10844" y="562903"/>
                  </a:lnTo>
                  <a:cubicBezTo>
                    <a:pt x="7968" y="562903"/>
                    <a:pt x="5210" y="561760"/>
                    <a:pt x="3176" y="559727"/>
                  </a:cubicBezTo>
                  <a:cubicBezTo>
                    <a:pt x="1142" y="557693"/>
                    <a:pt x="0" y="554935"/>
                    <a:pt x="0" y="552059"/>
                  </a:cubicBezTo>
                  <a:lnTo>
                    <a:pt x="0" y="10844"/>
                  </a:lnTo>
                  <a:cubicBezTo>
                    <a:pt x="0" y="4855"/>
                    <a:pt x="4855" y="0"/>
                    <a:pt x="10844" y="0"/>
                  </a:cubicBezTo>
                  <a:close/>
                </a:path>
              </a:pathLst>
            </a:custGeom>
            <a:solidFill>
              <a:srgbClr val="AE1950"/>
            </a:solidFill>
            <a:ln w="28575" cap="rnd">
              <a:solidFill>
                <a:srgbClr val="FFFEFE"/>
              </a:solidFill>
              <a:prstDash val="solid"/>
              <a:round/>
            </a:ln>
          </p:spPr>
          <p:txBody>
            <a:bodyPr/>
            <a:lstStyle/>
            <a:p>
              <a:endParaRPr lang="en-ZA"/>
            </a:p>
          </p:txBody>
        </p:sp>
        <p:sp>
          <p:nvSpPr>
            <p:cNvPr id="4" name="TextBox 4"/>
            <p:cNvSpPr txBox="1"/>
            <p:nvPr/>
          </p:nvSpPr>
          <p:spPr>
            <a:xfrm>
              <a:off x="0" y="-38100"/>
              <a:ext cx="8605906" cy="601003"/>
            </a:xfrm>
            <a:prstGeom prst="rect">
              <a:avLst/>
            </a:prstGeom>
          </p:spPr>
          <p:txBody>
            <a:bodyPr lIns="15658" tIns="15658" rIns="15658" bIns="15658" rtlCol="0" anchor="ctr"/>
            <a:lstStyle/>
            <a:p>
              <a:pPr algn="ctr">
                <a:lnSpc>
                  <a:spcPts val="1251"/>
                </a:lnSpc>
              </a:pPr>
              <a:endParaRPr/>
            </a:p>
          </p:txBody>
        </p:sp>
      </p:grpSp>
      <p:grpSp>
        <p:nvGrpSpPr>
          <p:cNvPr id="5" name="Group 5"/>
          <p:cNvGrpSpPr/>
          <p:nvPr/>
        </p:nvGrpSpPr>
        <p:grpSpPr>
          <a:xfrm>
            <a:off x="696519" y="7164"/>
            <a:ext cx="2228134" cy="222813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EFE"/>
            </a:solidFill>
            <a:ln cap="sq">
              <a:noFill/>
              <a:prstDash val="solid"/>
              <a:miter/>
            </a:ln>
          </p:spPr>
          <p:txBody>
            <a:bodyPr/>
            <a:lstStyle/>
            <a:p>
              <a:endParaRPr lang="en-ZA"/>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351"/>
                </a:lnSpc>
              </a:pPr>
              <a:endParaRPr/>
            </a:p>
          </p:txBody>
        </p:sp>
      </p:grpSp>
      <p:sp>
        <p:nvSpPr>
          <p:cNvPr id="8" name="Freeform 8"/>
          <p:cNvSpPr/>
          <p:nvPr/>
        </p:nvSpPr>
        <p:spPr>
          <a:xfrm>
            <a:off x="696519" y="124024"/>
            <a:ext cx="2223281" cy="1994414"/>
          </a:xfrm>
          <a:custGeom>
            <a:avLst/>
            <a:gdLst/>
            <a:ahLst/>
            <a:cxnLst/>
            <a:rect l="l" t="t" r="r" b="b"/>
            <a:pathLst>
              <a:path w="2223281" h="1994414">
                <a:moveTo>
                  <a:pt x="0" y="0"/>
                </a:moveTo>
                <a:lnTo>
                  <a:pt x="2223281" y="0"/>
                </a:lnTo>
                <a:lnTo>
                  <a:pt x="2223281" y="1994413"/>
                </a:lnTo>
                <a:lnTo>
                  <a:pt x="0" y="1994413"/>
                </a:lnTo>
                <a:lnTo>
                  <a:pt x="0" y="0"/>
                </a:lnTo>
                <a:close/>
              </a:path>
            </a:pathLst>
          </a:custGeom>
          <a:blipFill>
            <a:blip r:embed="rId2"/>
            <a:stretch>
              <a:fillRect l="-25014" t="-6721" r="-41191" b="-56015"/>
            </a:stretch>
          </a:blipFill>
          <a:ln cap="sq">
            <a:noFill/>
            <a:prstDash val="solid"/>
            <a:miter/>
          </a:ln>
        </p:spPr>
        <p:txBody>
          <a:bodyPr/>
          <a:lstStyle/>
          <a:p>
            <a:endParaRPr lang="en-ZA"/>
          </a:p>
        </p:txBody>
      </p:sp>
      <p:grpSp>
        <p:nvGrpSpPr>
          <p:cNvPr id="9" name="Group 9"/>
          <p:cNvGrpSpPr/>
          <p:nvPr/>
        </p:nvGrpSpPr>
        <p:grpSpPr>
          <a:xfrm>
            <a:off x="17402175" y="1787641"/>
            <a:ext cx="6346471" cy="8499359"/>
            <a:chOff x="0" y="0"/>
            <a:chExt cx="812800" cy="1088523"/>
          </a:xfrm>
        </p:grpSpPr>
        <p:sp>
          <p:nvSpPr>
            <p:cNvPr id="10" name="Freeform 10"/>
            <p:cNvSpPr/>
            <p:nvPr/>
          </p:nvSpPr>
          <p:spPr>
            <a:xfrm>
              <a:off x="0" y="0"/>
              <a:ext cx="812800" cy="1088523"/>
            </a:xfrm>
            <a:custGeom>
              <a:avLst/>
              <a:gdLst/>
              <a:ahLst/>
              <a:cxnLst/>
              <a:rect l="l" t="t" r="r" b="b"/>
              <a:pathLst>
                <a:path w="812800" h="1088523">
                  <a:moveTo>
                    <a:pt x="406400" y="0"/>
                  </a:moveTo>
                  <a:cubicBezTo>
                    <a:pt x="181951" y="0"/>
                    <a:pt x="0" y="243674"/>
                    <a:pt x="0" y="544261"/>
                  </a:cubicBezTo>
                  <a:cubicBezTo>
                    <a:pt x="0" y="844849"/>
                    <a:pt x="181951" y="1088523"/>
                    <a:pt x="406400" y="1088523"/>
                  </a:cubicBezTo>
                  <a:cubicBezTo>
                    <a:pt x="630849" y="1088523"/>
                    <a:pt x="812800" y="844849"/>
                    <a:pt x="812800" y="544261"/>
                  </a:cubicBezTo>
                  <a:cubicBezTo>
                    <a:pt x="812800" y="243674"/>
                    <a:pt x="630849" y="0"/>
                    <a:pt x="406400" y="0"/>
                  </a:cubicBezTo>
                  <a:close/>
                </a:path>
              </a:pathLst>
            </a:custGeom>
            <a:ln w="295275" cap="sq">
              <a:solidFill>
                <a:srgbClr val="A66034">
                  <a:alpha val="18824"/>
                </a:srgbClr>
              </a:solidFill>
              <a:prstDash val="solid"/>
              <a:miter/>
            </a:ln>
          </p:spPr>
          <p:txBody>
            <a:bodyPr/>
            <a:lstStyle/>
            <a:p>
              <a:endParaRPr lang="en-ZA"/>
            </a:p>
          </p:txBody>
        </p:sp>
        <p:sp>
          <p:nvSpPr>
            <p:cNvPr id="11" name="TextBox 11"/>
            <p:cNvSpPr txBox="1"/>
            <p:nvPr/>
          </p:nvSpPr>
          <p:spPr>
            <a:xfrm>
              <a:off x="76200" y="63949"/>
              <a:ext cx="660400" cy="922525"/>
            </a:xfrm>
            <a:prstGeom prst="rect">
              <a:avLst/>
            </a:prstGeom>
          </p:spPr>
          <p:txBody>
            <a:bodyPr lIns="15539" tIns="15539" rIns="15539" bIns="15539" rtlCol="0" anchor="ctr"/>
            <a:lstStyle/>
            <a:p>
              <a:pPr algn="ctr">
                <a:lnSpc>
                  <a:spcPts val="1241"/>
                </a:lnSpc>
              </a:pPr>
              <a:endParaRPr/>
            </a:p>
          </p:txBody>
        </p:sp>
      </p:grpSp>
      <p:sp>
        <p:nvSpPr>
          <p:cNvPr id="12" name="Freeform 12"/>
          <p:cNvSpPr/>
          <p:nvPr/>
        </p:nvSpPr>
        <p:spPr>
          <a:xfrm>
            <a:off x="4016571" y="9091155"/>
            <a:ext cx="2787973" cy="790619"/>
          </a:xfrm>
          <a:custGeom>
            <a:avLst/>
            <a:gdLst/>
            <a:ahLst/>
            <a:cxnLst/>
            <a:rect l="l" t="t" r="r" b="b"/>
            <a:pathLst>
              <a:path w="2787973" h="790619">
                <a:moveTo>
                  <a:pt x="0" y="0"/>
                </a:moveTo>
                <a:lnTo>
                  <a:pt x="2787973" y="0"/>
                </a:lnTo>
                <a:lnTo>
                  <a:pt x="2787973" y="790619"/>
                </a:lnTo>
                <a:lnTo>
                  <a:pt x="0" y="790619"/>
                </a:lnTo>
                <a:lnTo>
                  <a:pt x="0" y="0"/>
                </a:lnTo>
                <a:close/>
              </a:path>
            </a:pathLst>
          </a:custGeom>
          <a:blipFill>
            <a:blip r:embed="rId3"/>
            <a:stretch>
              <a:fillRect/>
            </a:stretch>
          </a:blipFill>
        </p:spPr>
        <p:txBody>
          <a:bodyPr/>
          <a:lstStyle/>
          <a:p>
            <a:endParaRPr lang="en-ZA"/>
          </a:p>
        </p:txBody>
      </p:sp>
      <p:sp>
        <p:nvSpPr>
          <p:cNvPr id="13" name="AutoShape 13"/>
          <p:cNvSpPr/>
          <p:nvPr/>
        </p:nvSpPr>
        <p:spPr>
          <a:xfrm flipV="1">
            <a:off x="1133183" y="8877764"/>
            <a:ext cx="16126117" cy="0"/>
          </a:xfrm>
          <a:prstGeom prst="line">
            <a:avLst/>
          </a:prstGeom>
          <a:ln w="38100" cap="flat">
            <a:solidFill>
              <a:srgbClr val="AE1950"/>
            </a:solidFill>
            <a:prstDash val="solid"/>
            <a:headEnd type="none" w="sm" len="sm"/>
            <a:tailEnd type="none" w="sm" len="sm"/>
          </a:ln>
        </p:spPr>
        <p:txBody>
          <a:bodyPr/>
          <a:lstStyle/>
          <a:p>
            <a:endParaRPr lang="en-ZA"/>
          </a:p>
        </p:txBody>
      </p:sp>
      <p:sp>
        <p:nvSpPr>
          <p:cNvPr id="14" name="TextBox 14"/>
          <p:cNvSpPr txBox="1"/>
          <p:nvPr/>
        </p:nvSpPr>
        <p:spPr>
          <a:xfrm>
            <a:off x="7172423" y="9197667"/>
            <a:ext cx="7376237" cy="558545"/>
          </a:xfrm>
          <a:prstGeom prst="rect">
            <a:avLst/>
          </a:prstGeom>
        </p:spPr>
        <p:txBody>
          <a:bodyPr lIns="0" tIns="0" rIns="0" bIns="0" rtlCol="0" anchor="t">
            <a:spAutoFit/>
          </a:bodyPr>
          <a:lstStyle/>
          <a:p>
            <a:pPr algn="just">
              <a:lnSpc>
                <a:spcPts val="1514"/>
              </a:lnSpc>
            </a:pPr>
            <a:r>
              <a:rPr lang="en-US" sz="1082">
                <a:solidFill>
                  <a:srgbClr val="10344F"/>
                </a:solidFill>
                <a:latin typeface="Avenir Next Thai Modern"/>
                <a:ea typeface="Avenir Next Thai Modern"/>
                <a:cs typeface="Avenir Next Thai Modern"/>
                <a:sym typeface="Avenir Next Thai Modern"/>
              </a:rPr>
              <a:t>Funded by the European Union. Views and opinions expressed are however those of the authors) only and do not necessarily reflect those of the European Union or the European Education and Culture Executive Agency (EACEA). Neither the European Union nor the granting authority can be held responsible for them.</a:t>
            </a:r>
          </a:p>
        </p:txBody>
      </p:sp>
      <p:sp>
        <p:nvSpPr>
          <p:cNvPr id="15" name="TextBox 15"/>
          <p:cNvSpPr txBox="1"/>
          <p:nvPr/>
        </p:nvSpPr>
        <p:spPr>
          <a:xfrm>
            <a:off x="3518193" y="726738"/>
            <a:ext cx="13420583" cy="702352"/>
          </a:xfrm>
          <a:prstGeom prst="rect">
            <a:avLst/>
          </a:prstGeom>
        </p:spPr>
        <p:txBody>
          <a:bodyPr lIns="0" tIns="0" rIns="0" bIns="0" rtlCol="0" anchor="t">
            <a:spAutoFit/>
          </a:bodyPr>
          <a:lstStyle/>
          <a:p>
            <a:pPr marL="0" lvl="0" indent="0" algn="l">
              <a:lnSpc>
                <a:spcPts val="5780"/>
              </a:lnSpc>
              <a:spcBef>
                <a:spcPct val="0"/>
              </a:spcBef>
            </a:pPr>
            <a:r>
              <a:rPr lang="en-US" sz="4129" b="1" u="none" strike="noStrike">
                <a:solidFill>
                  <a:srgbClr val="FFFFFF"/>
                </a:solidFill>
                <a:latin typeface="Avenir Next Thai Modern Bold"/>
                <a:ea typeface="Avenir Next Thai Modern Bold"/>
                <a:cs typeface="Avenir Next Thai Modern Bold"/>
                <a:sym typeface="Avenir Next Thai Modern Bold"/>
              </a:rPr>
              <a:t>Attitudes towards gender equality in your institution</a:t>
            </a:r>
          </a:p>
        </p:txBody>
      </p:sp>
      <p:sp>
        <p:nvSpPr>
          <p:cNvPr id="16" name="TextBox 16"/>
          <p:cNvSpPr txBox="1"/>
          <p:nvPr/>
        </p:nvSpPr>
        <p:spPr>
          <a:xfrm>
            <a:off x="3546002" y="2971247"/>
            <a:ext cx="11195997" cy="5338384"/>
          </a:xfrm>
          <a:prstGeom prst="rect">
            <a:avLst/>
          </a:prstGeom>
        </p:spPr>
        <p:txBody>
          <a:bodyPr lIns="0" tIns="0" rIns="0" bIns="0" rtlCol="0" anchor="t">
            <a:spAutoFit/>
          </a:bodyPr>
          <a:lstStyle/>
          <a:p>
            <a:pPr algn="just">
              <a:lnSpc>
                <a:spcPts val="3981"/>
              </a:lnSpc>
            </a:pPr>
            <a:r>
              <a:rPr lang="en-US" sz="2400" b="1" dirty="0">
                <a:solidFill>
                  <a:srgbClr val="AE1950"/>
                </a:solidFill>
                <a:latin typeface="Avenir Next Thai Modern Bold"/>
                <a:ea typeface="Avenir Next Thai Modern Bold"/>
                <a:cs typeface="Avenir Next Thai Modern Bold"/>
                <a:sym typeface="Avenir Next Thai Modern Bold"/>
              </a:rPr>
              <a:t>Elements for discussion </a:t>
            </a:r>
          </a:p>
          <a:p>
            <a:pPr algn="just">
              <a:lnSpc>
                <a:spcPts val="2897"/>
              </a:lnSpc>
            </a:pPr>
            <a:endParaRPr lang="en-US" sz="2400" b="1" dirty="0">
              <a:solidFill>
                <a:srgbClr val="AE1950"/>
              </a:solidFill>
              <a:latin typeface="Avenir Next Thai Modern Bold"/>
              <a:ea typeface="Avenir Next Thai Modern Bold"/>
              <a:cs typeface="Avenir Next Thai Modern Bold"/>
              <a:sym typeface="Avenir Next Thai Modern Bold"/>
            </a:endParaRPr>
          </a:p>
          <a:p>
            <a:pPr marL="446884" lvl="1" indent="-223442" algn="l">
              <a:lnSpc>
                <a:spcPts val="2897"/>
              </a:lnSpc>
              <a:buFont typeface="Arial"/>
              <a:buChar char="•"/>
            </a:pPr>
            <a:r>
              <a:rPr lang="en-US" sz="2400" dirty="0">
                <a:solidFill>
                  <a:srgbClr val="10344F"/>
                </a:solidFill>
                <a:latin typeface="Avenir Next Thai Modern"/>
                <a:ea typeface="Avenir Next Thai Modern"/>
                <a:cs typeface="Avenir Next Thai Modern"/>
                <a:sym typeface="Avenir Next Thai Modern"/>
              </a:rPr>
              <a:t>Whether GE contributes positively towards quality of governance, education, research; executive leadership support of GE initiatives </a:t>
            </a:r>
          </a:p>
          <a:p>
            <a:pPr algn="l">
              <a:lnSpc>
                <a:spcPts val="2897"/>
              </a:lnSpc>
            </a:pPr>
            <a:endParaRPr lang="en-US" sz="2400" dirty="0">
              <a:solidFill>
                <a:srgbClr val="10344F"/>
              </a:solidFill>
              <a:latin typeface="Avenir Next Thai Modern"/>
              <a:ea typeface="Avenir Next Thai Modern"/>
              <a:cs typeface="Avenir Next Thai Modern"/>
              <a:sym typeface="Avenir Next Thai Modern"/>
            </a:endParaRPr>
          </a:p>
          <a:p>
            <a:pPr marL="446884" lvl="1" indent="-223442" algn="l">
              <a:lnSpc>
                <a:spcPts val="2897"/>
              </a:lnSpc>
              <a:buFont typeface="Arial"/>
              <a:buChar char="•"/>
            </a:pPr>
            <a:r>
              <a:rPr lang="en-US" sz="2400" dirty="0">
                <a:solidFill>
                  <a:srgbClr val="10344F"/>
                </a:solidFill>
                <a:latin typeface="Avenir Next Thai Modern"/>
                <a:ea typeface="Avenir Next Thai Modern"/>
                <a:cs typeface="Avenir Next Thai Modern"/>
                <a:sym typeface="Avenir Next Thai Modern"/>
              </a:rPr>
              <a:t>gender stereotypes negatively impact recruitment, promotion or leadership opportunities </a:t>
            </a:r>
          </a:p>
          <a:p>
            <a:pPr algn="l">
              <a:lnSpc>
                <a:spcPts val="2897"/>
              </a:lnSpc>
            </a:pPr>
            <a:endParaRPr lang="en-US" sz="2400" dirty="0">
              <a:solidFill>
                <a:srgbClr val="10344F"/>
              </a:solidFill>
              <a:latin typeface="Avenir Next Thai Modern"/>
              <a:ea typeface="Avenir Next Thai Modern"/>
              <a:cs typeface="Avenir Next Thai Modern"/>
              <a:sym typeface="Avenir Next Thai Modern"/>
            </a:endParaRPr>
          </a:p>
          <a:p>
            <a:pPr marL="446884" lvl="1" indent="-223442" algn="l">
              <a:lnSpc>
                <a:spcPts val="2897"/>
              </a:lnSpc>
              <a:buFont typeface="Arial"/>
              <a:buChar char="•"/>
            </a:pPr>
            <a:r>
              <a:rPr lang="en-US" sz="2400" dirty="0">
                <a:solidFill>
                  <a:srgbClr val="10344F"/>
                </a:solidFill>
                <a:latin typeface="Avenir Next Thai Modern"/>
                <a:ea typeface="Avenir Next Thai Modern"/>
                <a:cs typeface="Avenir Next Thai Modern"/>
                <a:sym typeface="Avenir Next Thai Modern"/>
              </a:rPr>
              <a:t>challenges </a:t>
            </a:r>
            <a:r>
              <a:rPr lang="en-US" sz="2400" dirty="0" err="1">
                <a:solidFill>
                  <a:srgbClr val="10344F"/>
                </a:solidFill>
                <a:latin typeface="Avenir Next Thai Modern"/>
                <a:ea typeface="Avenir Next Thai Modern"/>
                <a:cs typeface="Avenir Next Thai Modern"/>
                <a:sym typeface="Avenir Next Thai Modern"/>
              </a:rPr>
              <a:t>behaviours</a:t>
            </a:r>
            <a:r>
              <a:rPr lang="en-US" sz="2400" dirty="0">
                <a:solidFill>
                  <a:srgbClr val="10344F"/>
                </a:solidFill>
                <a:latin typeface="Avenir Next Thai Modern"/>
                <a:ea typeface="Avenir Next Thai Modern"/>
                <a:cs typeface="Avenir Next Thai Modern"/>
                <a:sym typeface="Avenir Next Thai Modern"/>
              </a:rPr>
              <a:t> that reinforce stereotypes </a:t>
            </a:r>
          </a:p>
          <a:p>
            <a:pPr algn="l">
              <a:lnSpc>
                <a:spcPts val="2897"/>
              </a:lnSpc>
            </a:pPr>
            <a:endParaRPr lang="en-US" sz="2400" dirty="0">
              <a:solidFill>
                <a:srgbClr val="10344F"/>
              </a:solidFill>
              <a:latin typeface="Avenir Next Thai Modern"/>
              <a:ea typeface="Avenir Next Thai Modern"/>
              <a:cs typeface="Avenir Next Thai Modern"/>
              <a:sym typeface="Avenir Next Thai Modern"/>
            </a:endParaRPr>
          </a:p>
          <a:p>
            <a:pPr marL="446884" lvl="1" indent="-223442" algn="l">
              <a:lnSpc>
                <a:spcPts val="2897"/>
              </a:lnSpc>
              <a:buFont typeface="Arial"/>
              <a:buChar char="•"/>
            </a:pPr>
            <a:r>
              <a:rPr lang="en-US" sz="2400" dirty="0">
                <a:solidFill>
                  <a:srgbClr val="10344F"/>
                </a:solidFill>
                <a:latin typeface="Avenir Next Thai Modern"/>
                <a:ea typeface="Avenir Next Thai Modern"/>
                <a:cs typeface="Avenir Next Thai Modern"/>
                <a:sym typeface="Avenir Next Thai Modern"/>
              </a:rPr>
              <a:t>GE initiatives positively impact institutional culture and working conditions </a:t>
            </a:r>
          </a:p>
          <a:p>
            <a:pPr algn="l">
              <a:lnSpc>
                <a:spcPts val="2897"/>
              </a:lnSpc>
            </a:pPr>
            <a:endParaRPr lang="en-US" sz="2400" dirty="0">
              <a:solidFill>
                <a:srgbClr val="10344F"/>
              </a:solidFill>
              <a:latin typeface="Avenir Next Thai Modern"/>
              <a:ea typeface="Avenir Next Thai Modern"/>
              <a:cs typeface="Avenir Next Thai Modern"/>
              <a:sym typeface="Avenir Next Thai Modern"/>
            </a:endParaRPr>
          </a:p>
          <a:p>
            <a:pPr marL="446884" lvl="1" indent="-223442" algn="l">
              <a:lnSpc>
                <a:spcPts val="2897"/>
              </a:lnSpc>
              <a:buFont typeface="Arial"/>
              <a:buChar char="•"/>
            </a:pPr>
            <a:r>
              <a:rPr lang="en-US" sz="2400" dirty="0">
                <a:solidFill>
                  <a:srgbClr val="10344F"/>
                </a:solidFill>
                <a:latin typeface="Avenir Next Thai Modern"/>
                <a:ea typeface="Avenir Next Thai Modern"/>
                <a:cs typeface="Avenir Next Thai Modern"/>
                <a:sym typeface="Avenir Next Thai Modern"/>
              </a:rPr>
              <a:t>Training should be provided to academics on how to integrate inclusive language and gender perspectives in their education and research).</a:t>
            </a:r>
          </a:p>
        </p:txBody>
      </p:sp>
      <p:grpSp>
        <p:nvGrpSpPr>
          <p:cNvPr id="17" name="Group 17"/>
          <p:cNvGrpSpPr/>
          <p:nvPr/>
        </p:nvGrpSpPr>
        <p:grpSpPr>
          <a:xfrm>
            <a:off x="785658" y="4747566"/>
            <a:ext cx="1115232" cy="1115232"/>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E1950"/>
            </a:solidFill>
          </p:spPr>
          <p:txBody>
            <a:bodyPr/>
            <a:lstStyle/>
            <a:p>
              <a:endParaRPr lang="en-ZA"/>
            </a:p>
          </p:txBody>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430"/>
                </a:lnSpc>
              </a:pPr>
              <a:endParaRPr/>
            </a:p>
          </p:txBody>
        </p:sp>
      </p:grpSp>
      <p:sp>
        <p:nvSpPr>
          <p:cNvPr id="20" name="TextBox 20"/>
          <p:cNvSpPr txBox="1"/>
          <p:nvPr/>
        </p:nvSpPr>
        <p:spPr>
          <a:xfrm>
            <a:off x="1152360" y="4971414"/>
            <a:ext cx="604069" cy="586965"/>
          </a:xfrm>
          <a:prstGeom prst="rect">
            <a:avLst/>
          </a:prstGeom>
        </p:spPr>
        <p:txBody>
          <a:bodyPr lIns="0" tIns="0" rIns="0" bIns="0" rtlCol="0" anchor="t">
            <a:spAutoFit/>
          </a:bodyPr>
          <a:lstStyle/>
          <a:p>
            <a:pPr algn="l">
              <a:lnSpc>
                <a:spcPts val="4880"/>
              </a:lnSpc>
            </a:pPr>
            <a:r>
              <a:rPr lang="en-US" sz="3486" b="1">
                <a:solidFill>
                  <a:srgbClr val="FFFFFF"/>
                </a:solidFill>
                <a:latin typeface="Avenir Next Thai Modern Bold"/>
                <a:ea typeface="Avenir Next Thai Modern Bold"/>
                <a:cs typeface="Avenir Next Thai Modern Bold"/>
                <a:sym typeface="Avenir Next Thai Modern Bold"/>
              </a:rPr>
              <a:t>2.</a:t>
            </a:r>
          </a:p>
        </p:txBody>
      </p:sp>
      <p:sp>
        <p:nvSpPr>
          <p:cNvPr id="21" name="AutoShape 21"/>
          <p:cNvSpPr/>
          <p:nvPr/>
        </p:nvSpPr>
        <p:spPr>
          <a:xfrm>
            <a:off x="1343274" y="3917454"/>
            <a:ext cx="0" cy="3259104"/>
          </a:xfrm>
          <a:prstGeom prst="line">
            <a:avLst/>
          </a:prstGeom>
          <a:ln w="38100" cap="flat">
            <a:solidFill>
              <a:srgbClr val="AE1950">
                <a:alpha val="2745"/>
              </a:srgbClr>
            </a:solidFill>
            <a:prstDash val="solid"/>
            <a:headEnd type="none" w="sm" len="sm"/>
            <a:tailEnd type="none" w="sm" len="sm"/>
          </a:ln>
        </p:spPr>
        <p:txBody>
          <a:bodyPr/>
          <a:lstStyle/>
          <a:p>
            <a:endParaRPr lang="en-ZA"/>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45024" y="490810"/>
            <a:ext cx="19276293" cy="1260841"/>
            <a:chOff x="0" y="0"/>
            <a:chExt cx="8605906" cy="562903"/>
          </a:xfrm>
        </p:grpSpPr>
        <p:sp>
          <p:nvSpPr>
            <p:cNvPr id="3" name="Freeform 3"/>
            <p:cNvSpPr/>
            <p:nvPr/>
          </p:nvSpPr>
          <p:spPr>
            <a:xfrm>
              <a:off x="0" y="0"/>
              <a:ext cx="8605906" cy="562903"/>
            </a:xfrm>
            <a:custGeom>
              <a:avLst/>
              <a:gdLst/>
              <a:ahLst/>
              <a:cxnLst/>
              <a:rect l="l" t="t" r="r" b="b"/>
              <a:pathLst>
                <a:path w="8605906" h="562903">
                  <a:moveTo>
                    <a:pt x="10844" y="0"/>
                  </a:moveTo>
                  <a:lnTo>
                    <a:pt x="8595062" y="0"/>
                  </a:lnTo>
                  <a:cubicBezTo>
                    <a:pt x="8601052" y="0"/>
                    <a:pt x="8605906" y="4855"/>
                    <a:pt x="8605906" y="10844"/>
                  </a:cubicBezTo>
                  <a:lnTo>
                    <a:pt x="8605906" y="552059"/>
                  </a:lnTo>
                  <a:cubicBezTo>
                    <a:pt x="8605906" y="558048"/>
                    <a:pt x="8601052" y="562903"/>
                    <a:pt x="8595062" y="562903"/>
                  </a:cubicBezTo>
                  <a:lnTo>
                    <a:pt x="10844" y="562903"/>
                  </a:lnTo>
                  <a:cubicBezTo>
                    <a:pt x="7968" y="562903"/>
                    <a:pt x="5210" y="561760"/>
                    <a:pt x="3176" y="559727"/>
                  </a:cubicBezTo>
                  <a:cubicBezTo>
                    <a:pt x="1142" y="557693"/>
                    <a:pt x="0" y="554935"/>
                    <a:pt x="0" y="552059"/>
                  </a:cubicBezTo>
                  <a:lnTo>
                    <a:pt x="0" y="10844"/>
                  </a:lnTo>
                  <a:cubicBezTo>
                    <a:pt x="0" y="4855"/>
                    <a:pt x="4855" y="0"/>
                    <a:pt x="10844" y="0"/>
                  </a:cubicBezTo>
                  <a:close/>
                </a:path>
              </a:pathLst>
            </a:custGeom>
            <a:solidFill>
              <a:srgbClr val="AE1950"/>
            </a:solidFill>
            <a:ln w="28575" cap="rnd">
              <a:solidFill>
                <a:srgbClr val="FFFEFE"/>
              </a:solidFill>
              <a:prstDash val="solid"/>
              <a:round/>
            </a:ln>
          </p:spPr>
          <p:txBody>
            <a:bodyPr/>
            <a:lstStyle/>
            <a:p>
              <a:endParaRPr lang="en-ZA"/>
            </a:p>
          </p:txBody>
        </p:sp>
        <p:sp>
          <p:nvSpPr>
            <p:cNvPr id="4" name="TextBox 4"/>
            <p:cNvSpPr txBox="1"/>
            <p:nvPr/>
          </p:nvSpPr>
          <p:spPr>
            <a:xfrm>
              <a:off x="0" y="-38100"/>
              <a:ext cx="8605906" cy="601003"/>
            </a:xfrm>
            <a:prstGeom prst="rect">
              <a:avLst/>
            </a:prstGeom>
          </p:spPr>
          <p:txBody>
            <a:bodyPr lIns="15658" tIns="15658" rIns="15658" bIns="15658" rtlCol="0" anchor="ctr"/>
            <a:lstStyle/>
            <a:p>
              <a:pPr algn="ctr">
                <a:lnSpc>
                  <a:spcPts val="1251"/>
                </a:lnSpc>
              </a:pPr>
              <a:endParaRPr/>
            </a:p>
          </p:txBody>
        </p:sp>
      </p:grpSp>
      <p:grpSp>
        <p:nvGrpSpPr>
          <p:cNvPr id="5" name="Group 5"/>
          <p:cNvGrpSpPr/>
          <p:nvPr/>
        </p:nvGrpSpPr>
        <p:grpSpPr>
          <a:xfrm>
            <a:off x="696519" y="7164"/>
            <a:ext cx="2228134" cy="222813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EFE"/>
            </a:solidFill>
            <a:ln cap="sq">
              <a:noFill/>
              <a:prstDash val="solid"/>
              <a:miter/>
            </a:ln>
          </p:spPr>
          <p:txBody>
            <a:bodyPr/>
            <a:lstStyle/>
            <a:p>
              <a:endParaRPr lang="en-ZA"/>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351"/>
                </a:lnSpc>
              </a:pPr>
              <a:endParaRPr/>
            </a:p>
          </p:txBody>
        </p:sp>
      </p:grpSp>
      <p:sp>
        <p:nvSpPr>
          <p:cNvPr id="8" name="Freeform 8"/>
          <p:cNvSpPr/>
          <p:nvPr/>
        </p:nvSpPr>
        <p:spPr>
          <a:xfrm>
            <a:off x="696519" y="124024"/>
            <a:ext cx="2223281" cy="1994414"/>
          </a:xfrm>
          <a:custGeom>
            <a:avLst/>
            <a:gdLst/>
            <a:ahLst/>
            <a:cxnLst/>
            <a:rect l="l" t="t" r="r" b="b"/>
            <a:pathLst>
              <a:path w="2223281" h="1994414">
                <a:moveTo>
                  <a:pt x="0" y="0"/>
                </a:moveTo>
                <a:lnTo>
                  <a:pt x="2223281" y="0"/>
                </a:lnTo>
                <a:lnTo>
                  <a:pt x="2223281" y="1994413"/>
                </a:lnTo>
                <a:lnTo>
                  <a:pt x="0" y="1994413"/>
                </a:lnTo>
                <a:lnTo>
                  <a:pt x="0" y="0"/>
                </a:lnTo>
                <a:close/>
              </a:path>
            </a:pathLst>
          </a:custGeom>
          <a:blipFill>
            <a:blip r:embed="rId2"/>
            <a:stretch>
              <a:fillRect l="-25014" t="-6721" r="-41191" b="-56015"/>
            </a:stretch>
          </a:blipFill>
          <a:ln cap="sq">
            <a:noFill/>
            <a:prstDash val="solid"/>
            <a:miter/>
          </a:ln>
        </p:spPr>
        <p:txBody>
          <a:bodyPr/>
          <a:lstStyle/>
          <a:p>
            <a:endParaRPr lang="en-ZA"/>
          </a:p>
        </p:txBody>
      </p:sp>
      <p:grpSp>
        <p:nvGrpSpPr>
          <p:cNvPr id="9" name="Group 9"/>
          <p:cNvGrpSpPr/>
          <p:nvPr/>
        </p:nvGrpSpPr>
        <p:grpSpPr>
          <a:xfrm>
            <a:off x="17402175" y="1787641"/>
            <a:ext cx="6346471" cy="8499359"/>
            <a:chOff x="0" y="0"/>
            <a:chExt cx="812800" cy="1088523"/>
          </a:xfrm>
        </p:grpSpPr>
        <p:sp>
          <p:nvSpPr>
            <p:cNvPr id="10" name="Freeform 10"/>
            <p:cNvSpPr/>
            <p:nvPr/>
          </p:nvSpPr>
          <p:spPr>
            <a:xfrm>
              <a:off x="0" y="0"/>
              <a:ext cx="812800" cy="1088523"/>
            </a:xfrm>
            <a:custGeom>
              <a:avLst/>
              <a:gdLst/>
              <a:ahLst/>
              <a:cxnLst/>
              <a:rect l="l" t="t" r="r" b="b"/>
              <a:pathLst>
                <a:path w="812800" h="1088523">
                  <a:moveTo>
                    <a:pt x="406400" y="0"/>
                  </a:moveTo>
                  <a:cubicBezTo>
                    <a:pt x="181951" y="0"/>
                    <a:pt x="0" y="243674"/>
                    <a:pt x="0" y="544261"/>
                  </a:cubicBezTo>
                  <a:cubicBezTo>
                    <a:pt x="0" y="844849"/>
                    <a:pt x="181951" y="1088523"/>
                    <a:pt x="406400" y="1088523"/>
                  </a:cubicBezTo>
                  <a:cubicBezTo>
                    <a:pt x="630849" y="1088523"/>
                    <a:pt x="812800" y="844849"/>
                    <a:pt x="812800" y="544261"/>
                  </a:cubicBezTo>
                  <a:cubicBezTo>
                    <a:pt x="812800" y="243674"/>
                    <a:pt x="630849" y="0"/>
                    <a:pt x="406400" y="0"/>
                  </a:cubicBezTo>
                  <a:close/>
                </a:path>
              </a:pathLst>
            </a:custGeom>
            <a:ln w="295275" cap="sq">
              <a:solidFill>
                <a:srgbClr val="A66034">
                  <a:alpha val="18824"/>
                </a:srgbClr>
              </a:solidFill>
              <a:prstDash val="solid"/>
              <a:miter/>
            </a:ln>
          </p:spPr>
          <p:txBody>
            <a:bodyPr/>
            <a:lstStyle/>
            <a:p>
              <a:endParaRPr lang="en-ZA"/>
            </a:p>
          </p:txBody>
        </p:sp>
        <p:sp>
          <p:nvSpPr>
            <p:cNvPr id="11" name="TextBox 11"/>
            <p:cNvSpPr txBox="1"/>
            <p:nvPr/>
          </p:nvSpPr>
          <p:spPr>
            <a:xfrm>
              <a:off x="76200" y="63949"/>
              <a:ext cx="660400" cy="922525"/>
            </a:xfrm>
            <a:prstGeom prst="rect">
              <a:avLst/>
            </a:prstGeom>
          </p:spPr>
          <p:txBody>
            <a:bodyPr lIns="15539" tIns="15539" rIns="15539" bIns="15539" rtlCol="0" anchor="ctr"/>
            <a:lstStyle/>
            <a:p>
              <a:pPr algn="ctr">
                <a:lnSpc>
                  <a:spcPts val="1241"/>
                </a:lnSpc>
              </a:pPr>
              <a:endParaRPr/>
            </a:p>
          </p:txBody>
        </p:sp>
      </p:grpSp>
      <p:sp>
        <p:nvSpPr>
          <p:cNvPr id="12" name="Freeform 12"/>
          <p:cNvSpPr/>
          <p:nvPr/>
        </p:nvSpPr>
        <p:spPr>
          <a:xfrm>
            <a:off x="4016571" y="9091155"/>
            <a:ext cx="2787973" cy="790619"/>
          </a:xfrm>
          <a:custGeom>
            <a:avLst/>
            <a:gdLst/>
            <a:ahLst/>
            <a:cxnLst/>
            <a:rect l="l" t="t" r="r" b="b"/>
            <a:pathLst>
              <a:path w="2787973" h="790619">
                <a:moveTo>
                  <a:pt x="0" y="0"/>
                </a:moveTo>
                <a:lnTo>
                  <a:pt x="2787973" y="0"/>
                </a:lnTo>
                <a:lnTo>
                  <a:pt x="2787973" y="790619"/>
                </a:lnTo>
                <a:lnTo>
                  <a:pt x="0" y="790619"/>
                </a:lnTo>
                <a:lnTo>
                  <a:pt x="0" y="0"/>
                </a:lnTo>
                <a:close/>
              </a:path>
            </a:pathLst>
          </a:custGeom>
          <a:blipFill>
            <a:blip r:embed="rId3"/>
            <a:stretch>
              <a:fillRect/>
            </a:stretch>
          </a:blipFill>
        </p:spPr>
        <p:txBody>
          <a:bodyPr/>
          <a:lstStyle/>
          <a:p>
            <a:endParaRPr lang="en-ZA"/>
          </a:p>
        </p:txBody>
      </p:sp>
      <p:sp>
        <p:nvSpPr>
          <p:cNvPr id="13" name="AutoShape 13"/>
          <p:cNvSpPr/>
          <p:nvPr/>
        </p:nvSpPr>
        <p:spPr>
          <a:xfrm flipV="1">
            <a:off x="1133183" y="8877764"/>
            <a:ext cx="16126117" cy="0"/>
          </a:xfrm>
          <a:prstGeom prst="line">
            <a:avLst/>
          </a:prstGeom>
          <a:ln w="38100" cap="flat">
            <a:solidFill>
              <a:srgbClr val="AE1950"/>
            </a:solidFill>
            <a:prstDash val="solid"/>
            <a:headEnd type="none" w="sm" len="sm"/>
            <a:tailEnd type="none" w="sm" len="sm"/>
          </a:ln>
        </p:spPr>
        <p:txBody>
          <a:bodyPr/>
          <a:lstStyle/>
          <a:p>
            <a:endParaRPr lang="en-ZA"/>
          </a:p>
        </p:txBody>
      </p:sp>
      <p:sp>
        <p:nvSpPr>
          <p:cNvPr id="14" name="TextBox 14"/>
          <p:cNvSpPr txBox="1"/>
          <p:nvPr/>
        </p:nvSpPr>
        <p:spPr>
          <a:xfrm>
            <a:off x="7172423" y="9197667"/>
            <a:ext cx="7376237" cy="558545"/>
          </a:xfrm>
          <a:prstGeom prst="rect">
            <a:avLst/>
          </a:prstGeom>
        </p:spPr>
        <p:txBody>
          <a:bodyPr lIns="0" tIns="0" rIns="0" bIns="0" rtlCol="0" anchor="t">
            <a:spAutoFit/>
          </a:bodyPr>
          <a:lstStyle/>
          <a:p>
            <a:pPr algn="just">
              <a:lnSpc>
                <a:spcPts val="1514"/>
              </a:lnSpc>
            </a:pPr>
            <a:r>
              <a:rPr lang="en-US" sz="1082">
                <a:solidFill>
                  <a:srgbClr val="10344F"/>
                </a:solidFill>
                <a:latin typeface="Avenir Next Thai Modern"/>
                <a:ea typeface="Avenir Next Thai Modern"/>
                <a:cs typeface="Avenir Next Thai Modern"/>
                <a:sym typeface="Avenir Next Thai Modern"/>
              </a:rPr>
              <a:t>Funded by the European Union. Views and opinions expressed are however those of the authors) only and do not necessarily reflect those of the European Union or the European Education and Culture Executive Agency (EACEA). Neither the European Union nor the granting authority can be held responsible for them.</a:t>
            </a:r>
          </a:p>
        </p:txBody>
      </p:sp>
      <p:sp>
        <p:nvSpPr>
          <p:cNvPr id="15" name="TextBox 15"/>
          <p:cNvSpPr txBox="1"/>
          <p:nvPr/>
        </p:nvSpPr>
        <p:spPr>
          <a:xfrm>
            <a:off x="3527175" y="726738"/>
            <a:ext cx="13616401" cy="697996"/>
          </a:xfrm>
          <a:prstGeom prst="rect">
            <a:avLst/>
          </a:prstGeom>
        </p:spPr>
        <p:txBody>
          <a:bodyPr lIns="0" tIns="0" rIns="0" bIns="0" rtlCol="0" anchor="t">
            <a:spAutoFit/>
          </a:bodyPr>
          <a:lstStyle/>
          <a:p>
            <a:pPr marL="0" lvl="0" indent="0" algn="l">
              <a:lnSpc>
                <a:spcPts val="5740"/>
              </a:lnSpc>
              <a:spcBef>
                <a:spcPct val="0"/>
              </a:spcBef>
            </a:pPr>
            <a:r>
              <a:rPr lang="en-US" sz="4100" b="1" u="none" strike="noStrike">
                <a:solidFill>
                  <a:srgbClr val="FFFFFF"/>
                </a:solidFill>
                <a:latin typeface="Avenir Next Thai Modern Bold"/>
                <a:ea typeface="Avenir Next Thai Modern Bold"/>
                <a:cs typeface="Avenir Next Thai Modern Bold"/>
                <a:sym typeface="Avenir Next Thai Modern Bold"/>
              </a:rPr>
              <a:t>Practices related to gender equality in your institution</a:t>
            </a:r>
          </a:p>
        </p:txBody>
      </p:sp>
      <p:sp>
        <p:nvSpPr>
          <p:cNvPr id="16" name="TextBox 16"/>
          <p:cNvSpPr txBox="1"/>
          <p:nvPr/>
        </p:nvSpPr>
        <p:spPr>
          <a:xfrm>
            <a:off x="3399856" y="4167697"/>
            <a:ext cx="12077758" cy="3416167"/>
          </a:xfrm>
          <a:prstGeom prst="rect">
            <a:avLst/>
          </a:prstGeom>
        </p:spPr>
        <p:txBody>
          <a:bodyPr lIns="0" tIns="0" rIns="0" bIns="0" rtlCol="0" anchor="t">
            <a:spAutoFit/>
          </a:bodyPr>
          <a:lstStyle/>
          <a:p>
            <a:pPr algn="just">
              <a:lnSpc>
                <a:spcPts val="4479"/>
              </a:lnSpc>
            </a:pPr>
            <a:r>
              <a:rPr lang="en-US" sz="3199" b="1" dirty="0">
                <a:solidFill>
                  <a:srgbClr val="AE1950"/>
                </a:solidFill>
                <a:latin typeface="Avenir Next Thai Modern Bold"/>
                <a:ea typeface="Avenir Next Thai Modern Bold"/>
                <a:cs typeface="Avenir Next Thai Modern Bold"/>
                <a:sym typeface="Avenir Next Thai Modern Bold"/>
              </a:rPr>
              <a:t>Elements for discussion</a:t>
            </a:r>
            <a:r>
              <a:rPr lang="en-US" sz="3199" dirty="0">
                <a:solidFill>
                  <a:srgbClr val="10344F"/>
                </a:solidFill>
                <a:latin typeface="Avenir Next Thai Modern"/>
                <a:ea typeface="Avenir Next Thai Modern"/>
                <a:cs typeface="Avenir Next Thai Modern"/>
                <a:sym typeface="Avenir Next Thai Modern"/>
              </a:rPr>
              <a:t> </a:t>
            </a:r>
          </a:p>
          <a:p>
            <a:pPr algn="just">
              <a:lnSpc>
                <a:spcPts val="3234"/>
              </a:lnSpc>
            </a:pPr>
            <a:endParaRPr lang="en-US" sz="3199" dirty="0">
              <a:solidFill>
                <a:srgbClr val="10344F"/>
              </a:solidFill>
              <a:latin typeface="Avenir Next Thai Modern"/>
              <a:ea typeface="Avenir Next Thai Modern"/>
              <a:cs typeface="Avenir Next Thai Modern"/>
              <a:sym typeface="Avenir Next Thai Modern"/>
            </a:endParaRPr>
          </a:p>
          <a:p>
            <a:pPr marL="498826" lvl="1" indent="-249413" algn="l">
              <a:lnSpc>
                <a:spcPts val="3234"/>
              </a:lnSpc>
              <a:buFont typeface="Arial"/>
              <a:buChar char="•"/>
            </a:pPr>
            <a:r>
              <a:rPr lang="en-US" sz="2310" dirty="0">
                <a:solidFill>
                  <a:srgbClr val="10344F"/>
                </a:solidFill>
                <a:latin typeface="Avenir Next Thai Modern"/>
                <a:ea typeface="Avenir Next Thai Modern"/>
                <a:cs typeface="Avenir Next Thai Modern"/>
                <a:sym typeface="Avenir Next Thai Modern"/>
              </a:rPr>
              <a:t>Whether inclusive language, integration into the curriculum, research, training and awareness </a:t>
            </a:r>
            <a:r>
              <a:rPr lang="en-US" sz="2310" dirty="0" err="1">
                <a:solidFill>
                  <a:srgbClr val="10344F"/>
                </a:solidFill>
                <a:latin typeface="Avenir Next Thai Modern"/>
                <a:ea typeface="Avenir Next Thai Modern"/>
                <a:cs typeface="Avenir Next Thai Modern"/>
                <a:sym typeface="Avenir Next Thai Modern"/>
              </a:rPr>
              <a:t>programmes</a:t>
            </a:r>
            <a:r>
              <a:rPr lang="en-US" sz="2310" dirty="0">
                <a:solidFill>
                  <a:srgbClr val="10344F"/>
                </a:solidFill>
                <a:latin typeface="Avenir Next Thai Modern"/>
                <a:ea typeface="Avenir Next Thai Modern"/>
                <a:cs typeface="Avenir Next Thai Modern"/>
                <a:sym typeface="Avenir Next Thai Modern"/>
              </a:rPr>
              <a:t>, GE committee, work-life balance with flexibility in conditions of service</a:t>
            </a:r>
          </a:p>
          <a:p>
            <a:pPr algn="l">
              <a:lnSpc>
                <a:spcPts val="3234"/>
              </a:lnSpc>
            </a:pPr>
            <a:endParaRPr lang="en-US" sz="2310" dirty="0">
              <a:solidFill>
                <a:srgbClr val="10344F"/>
              </a:solidFill>
              <a:latin typeface="Avenir Next Thai Modern"/>
              <a:ea typeface="Avenir Next Thai Modern"/>
              <a:cs typeface="Avenir Next Thai Modern"/>
              <a:sym typeface="Avenir Next Thai Modern"/>
            </a:endParaRPr>
          </a:p>
          <a:p>
            <a:pPr marL="498826" lvl="1" indent="-249413" algn="l">
              <a:lnSpc>
                <a:spcPts val="3234"/>
              </a:lnSpc>
              <a:buFont typeface="Arial"/>
              <a:buChar char="•"/>
            </a:pPr>
            <a:r>
              <a:rPr lang="en-US" sz="2310" dirty="0">
                <a:solidFill>
                  <a:srgbClr val="10344F"/>
                </a:solidFill>
                <a:latin typeface="Avenir Next Thai Modern"/>
                <a:ea typeface="Avenir Next Thai Modern"/>
                <a:cs typeface="Avenir Next Thai Modern"/>
                <a:sym typeface="Avenir Next Thai Modern"/>
              </a:rPr>
              <a:t>Facilities to support inclusive working; gender equality in recruitment, selection and promotion processes</a:t>
            </a:r>
          </a:p>
        </p:txBody>
      </p:sp>
      <p:grpSp>
        <p:nvGrpSpPr>
          <p:cNvPr id="17" name="Group 17"/>
          <p:cNvGrpSpPr/>
          <p:nvPr/>
        </p:nvGrpSpPr>
        <p:grpSpPr>
          <a:xfrm>
            <a:off x="1252970" y="5143500"/>
            <a:ext cx="1115232" cy="1115232"/>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E1950"/>
            </a:solidFill>
          </p:spPr>
          <p:txBody>
            <a:bodyPr/>
            <a:lstStyle/>
            <a:p>
              <a:endParaRPr lang="en-ZA"/>
            </a:p>
          </p:txBody>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430"/>
                </a:lnSpc>
              </a:pPr>
              <a:endParaRPr/>
            </a:p>
          </p:txBody>
        </p:sp>
      </p:grpSp>
      <p:sp>
        <p:nvSpPr>
          <p:cNvPr id="20" name="TextBox 20"/>
          <p:cNvSpPr txBox="1"/>
          <p:nvPr/>
        </p:nvSpPr>
        <p:spPr>
          <a:xfrm>
            <a:off x="1619671" y="5367347"/>
            <a:ext cx="604069" cy="586965"/>
          </a:xfrm>
          <a:prstGeom prst="rect">
            <a:avLst/>
          </a:prstGeom>
        </p:spPr>
        <p:txBody>
          <a:bodyPr lIns="0" tIns="0" rIns="0" bIns="0" rtlCol="0" anchor="t">
            <a:spAutoFit/>
          </a:bodyPr>
          <a:lstStyle/>
          <a:p>
            <a:pPr algn="l">
              <a:lnSpc>
                <a:spcPts val="4880"/>
              </a:lnSpc>
            </a:pPr>
            <a:r>
              <a:rPr lang="en-US" sz="3486" b="1">
                <a:solidFill>
                  <a:srgbClr val="FFFFFF"/>
                </a:solidFill>
                <a:latin typeface="Avenir Next Thai Modern Bold"/>
                <a:ea typeface="Avenir Next Thai Modern Bold"/>
                <a:cs typeface="Avenir Next Thai Modern Bold"/>
                <a:sym typeface="Avenir Next Thai Modern Bold"/>
              </a:rPr>
              <a:t>3.</a:t>
            </a:r>
          </a:p>
        </p:txBody>
      </p:sp>
      <p:sp>
        <p:nvSpPr>
          <p:cNvPr id="21" name="AutoShape 21"/>
          <p:cNvSpPr/>
          <p:nvPr/>
        </p:nvSpPr>
        <p:spPr>
          <a:xfrm>
            <a:off x="1789109" y="4324760"/>
            <a:ext cx="0" cy="3259104"/>
          </a:xfrm>
          <a:prstGeom prst="line">
            <a:avLst/>
          </a:prstGeom>
          <a:ln w="38100" cap="flat">
            <a:solidFill>
              <a:srgbClr val="AE1950">
                <a:alpha val="2745"/>
              </a:srgbClr>
            </a:solidFill>
            <a:prstDash val="solid"/>
            <a:headEnd type="none" w="sm" len="sm"/>
            <a:tailEnd type="none" w="sm" len="sm"/>
          </a:ln>
        </p:spPr>
        <p:txBody>
          <a:bodyPr/>
          <a:lstStyle/>
          <a:p>
            <a:endParaRPr lang="en-ZA"/>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45024" y="490810"/>
            <a:ext cx="19276293" cy="1260841"/>
            <a:chOff x="0" y="0"/>
            <a:chExt cx="8605906" cy="562903"/>
          </a:xfrm>
        </p:grpSpPr>
        <p:sp>
          <p:nvSpPr>
            <p:cNvPr id="3" name="Freeform 3"/>
            <p:cNvSpPr/>
            <p:nvPr/>
          </p:nvSpPr>
          <p:spPr>
            <a:xfrm>
              <a:off x="0" y="0"/>
              <a:ext cx="8605906" cy="562903"/>
            </a:xfrm>
            <a:custGeom>
              <a:avLst/>
              <a:gdLst/>
              <a:ahLst/>
              <a:cxnLst/>
              <a:rect l="l" t="t" r="r" b="b"/>
              <a:pathLst>
                <a:path w="8605906" h="562903">
                  <a:moveTo>
                    <a:pt x="10844" y="0"/>
                  </a:moveTo>
                  <a:lnTo>
                    <a:pt x="8595062" y="0"/>
                  </a:lnTo>
                  <a:cubicBezTo>
                    <a:pt x="8601052" y="0"/>
                    <a:pt x="8605906" y="4855"/>
                    <a:pt x="8605906" y="10844"/>
                  </a:cubicBezTo>
                  <a:lnTo>
                    <a:pt x="8605906" y="552059"/>
                  </a:lnTo>
                  <a:cubicBezTo>
                    <a:pt x="8605906" y="558048"/>
                    <a:pt x="8601052" y="562903"/>
                    <a:pt x="8595062" y="562903"/>
                  </a:cubicBezTo>
                  <a:lnTo>
                    <a:pt x="10844" y="562903"/>
                  </a:lnTo>
                  <a:cubicBezTo>
                    <a:pt x="7968" y="562903"/>
                    <a:pt x="5210" y="561760"/>
                    <a:pt x="3176" y="559727"/>
                  </a:cubicBezTo>
                  <a:cubicBezTo>
                    <a:pt x="1142" y="557693"/>
                    <a:pt x="0" y="554935"/>
                    <a:pt x="0" y="552059"/>
                  </a:cubicBezTo>
                  <a:lnTo>
                    <a:pt x="0" y="10844"/>
                  </a:lnTo>
                  <a:cubicBezTo>
                    <a:pt x="0" y="4855"/>
                    <a:pt x="4855" y="0"/>
                    <a:pt x="10844" y="0"/>
                  </a:cubicBezTo>
                  <a:close/>
                </a:path>
              </a:pathLst>
            </a:custGeom>
            <a:solidFill>
              <a:srgbClr val="AE1950"/>
            </a:solidFill>
            <a:ln w="28575" cap="rnd">
              <a:solidFill>
                <a:srgbClr val="FFFEFE"/>
              </a:solidFill>
              <a:prstDash val="solid"/>
              <a:round/>
            </a:ln>
          </p:spPr>
          <p:txBody>
            <a:bodyPr/>
            <a:lstStyle/>
            <a:p>
              <a:endParaRPr lang="en-ZA"/>
            </a:p>
          </p:txBody>
        </p:sp>
        <p:sp>
          <p:nvSpPr>
            <p:cNvPr id="4" name="TextBox 4"/>
            <p:cNvSpPr txBox="1"/>
            <p:nvPr/>
          </p:nvSpPr>
          <p:spPr>
            <a:xfrm>
              <a:off x="0" y="-38100"/>
              <a:ext cx="8605906" cy="601003"/>
            </a:xfrm>
            <a:prstGeom prst="rect">
              <a:avLst/>
            </a:prstGeom>
          </p:spPr>
          <p:txBody>
            <a:bodyPr lIns="15658" tIns="15658" rIns="15658" bIns="15658" rtlCol="0" anchor="ctr"/>
            <a:lstStyle/>
            <a:p>
              <a:pPr algn="ctr">
                <a:lnSpc>
                  <a:spcPts val="1251"/>
                </a:lnSpc>
              </a:pPr>
              <a:endParaRPr/>
            </a:p>
          </p:txBody>
        </p:sp>
      </p:grpSp>
      <p:grpSp>
        <p:nvGrpSpPr>
          <p:cNvPr id="5" name="Group 5"/>
          <p:cNvGrpSpPr/>
          <p:nvPr/>
        </p:nvGrpSpPr>
        <p:grpSpPr>
          <a:xfrm>
            <a:off x="696519" y="7164"/>
            <a:ext cx="2228134" cy="222813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EFE"/>
            </a:solidFill>
            <a:ln cap="sq">
              <a:noFill/>
              <a:prstDash val="solid"/>
              <a:miter/>
            </a:ln>
          </p:spPr>
          <p:txBody>
            <a:bodyPr/>
            <a:lstStyle/>
            <a:p>
              <a:endParaRPr lang="en-ZA"/>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351"/>
                </a:lnSpc>
              </a:pPr>
              <a:endParaRPr/>
            </a:p>
          </p:txBody>
        </p:sp>
      </p:grpSp>
      <p:sp>
        <p:nvSpPr>
          <p:cNvPr id="8" name="Freeform 8"/>
          <p:cNvSpPr/>
          <p:nvPr/>
        </p:nvSpPr>
        <p:spPr>
          <a:xfrm>
            <a:off x="696519" y="124024"/>
            <a:ext cx="2223281" cy="1994414"/>
          </a:xfrm>
          <a:custGeom>
            <a:avLst/>
            <a:gdLst/>
            <a:ahLst/>
            <a:cxnLst/>
            <a:rect l="l" t="t" r="r" b="b"/>
            <a:pathLst>
              <a:path w="2223281" h="1994414">
                <a:moveTo>
                  <a:pt x="0" y="0"/>
                </a:moveTo>
                <a:lnTo>
                  <a:pt x="2223281" y="0"/>
                </a:lnTo>
                <a:lnTo>
                  <a:pt x="2223281" y="1994413"/>
                </a:lnTo>
                <a:lnTo>
                  <a:pt x="0" y="1994413"/>
                </a:lnTo>
                <a:lnTo>
                  <a:pt x="0" y="0"/>
                </a:lnTo>
                <a:close/>
              </a:path>
            </a:pathLst>
          </a:custGeom>
          <a:blipFill>
            <a:blip r:embed="rId2"/>
            <a:stretch>
              <a:fillRect l="-25014" t="-6721" r="-41191" b="-56015"/>
            </a:stretch>
          </a:blipFill>
          <a:ln cap="sq">
            <a:noFill/>
            <a:prstDash val="solid"/>
            <a:miter/>
          </a:ln>
        </p:spPr>
        <p:txBody>
          <a:bodyPr/>
          <a:lstStyle/>
          <a:p>
            <a:endParaRPr lang="en-ZA"/>
          </a:p>
        </p:txBody>
      </p:sp>
      <p:grpSp>
        <p:nvGrpSpPr>
          <p:cNvPr id="9" name="Group 9"/>
          <p:cNvGrpSpPr/>
          <p:nvPr/>
        </p:nvGrpSpPr>
        <p:grpSpPr>
          <a:xfrm>
            <a:off x="17402175" y="1787641"/>
            <a:ext cx="6346471" cy="8499359"/>
            <a:chOff x="0" y="0"/>
            <a:chExt cx="812800" cy="1088523"/>
          </a:xfrm>
        </p:grpSpPr>
        <p:sp>
          <p:nvSpPr>
            <p:cNvPr id="10" name="Freeform 10"/>
            <p:cNvSpPr/>
            <p:nvPr/>
          </p:nvSpPr>
          <p:spPr>
            <a:xfrm>
              <a:off x="0" y="0"/>
              <a:ext cx="812800" cy="1088523"/>
            </a:xfrm>
            <a:custGeom>
              <a:avLst/>
              <a:gdLst/>
              <a:ahLst/>
              <a:cxnLst/>
              <a:rect l="l" t="t" r="r" b="b"/>
              <a:pathLst>
                <a:path w="812800" h="1088523">
                  <a:moveTo>
                    <a:pt x="406400" y="0"/>
                  </a:moveTo>
                  <a:cubicBezTo>
                    <a:pt x="181951" y="0"/>
                    <a:pt x="0" y="243674"/>
                    <a:pt x="0" y="544261"/>
                  </a:cubicBezTo>
                  <a:cubicBezTo>
                    <a:pt x="0" y="844849"/>
                    <a:pt x="181951" y="1088523"/>
                    <a:pt x="406400" y="1088523"/>
                  </a:cubicBezTo>
                  <a:cubicBezTo>
                    <a:pt x="630849" y="1088523"/>
                    <a:pt x="812800" y="844849"/>
                    <a:pt x="812800" y="544261"/>
                  </a:cubicBezTo>
                  <a:cubicBezTo>
                    <a:pt x="812800" y="243674"/>
                    <a:pt x="630849" y="0"/>
                    <a:pt x="406400" y="0"/>
                  </a:cubicBezTo>
                  <a:close/>
                </a:path>
              </a:pathLst>
            </a:custGeom>
            <a:ln w="295275" cap="sq">
              <a:solidFill>
                <a:srgbClr val="A66034">
                  <a:alpha val="18824"/>
                </a:srgbClr>
              </a:solidFill>
              <a:prstDash val="solid"/>
              <a:miter/>
            </a:ln>
          </p:spPr>
          <p:txBody>
            <a:bodyPr/>
            <a:lstStyle/>
            <a:p>
              <a:endParaRPr lang="en-ZA"/>
            </a:p>
          </p:txBody>
        </p:sp>
        <p:sp>
          <p:nvSpPr>
            <p:cNvPr id="11" name="TextBox 11"/>
            <p:cNvSpPr txBox="1"/>
            <p:nvPr/>
          </p:nvSpPr>
          <p:spPr>
            <a:xfrm>
              <a:off x="76200" y="63949"/>
              <a:ext cx="660400" cy="922525"/>
            </a:xfrm>
            <a:prstGeom prst="rect">
              <a:avLst/>
            </a:prstGeom>
          </p:spPr>
          <p:txBody>
            <a:bodyPr lIns="15539" tIns="15539" rIns="15539" bIns="15539" rtlCol="0" anchor="ctr"/>
            <a:lstStyle/>
            <a:p>
              <a:pPr algn="ctr">
                <a:lnSpc>
                  <a:spcPts val="1241"/>
                </a:lnSpc>
              </a:pPr>
              <a:endParaRPr/>
            </a:p>
          </p:txBody>
        </p:sp>
      </p:grpSp>
      <p:sp>
        <p:nvSpPr>
          <p:cNvPr id="12" name="Freeform 12"/>
          <p:cNvSpPr/>
          <p:nvPr/>
        </p:nvSpPr>
        <p:spPr>
          <a:xfrm>
            <a:off x="4016571" y="9091155"/>
            <a:ext cx="2787973" cy="790619"/>
          </a:xfrm>
          <a:custGeom>
            <a:avLst/>
            <a:gdLst/>
            <a:ahLst/>
            <a:cxnLst/>
            <a:rect l="l" t="t" r="r" b="b"/>
            <a:pathLst>
              <a:path w="2787973" h="790619">
                <a:moveTo>
                  <a:pt x="0" y="0"/>
                </a:moveTo>
                <a:lnTo>
                  <a:pt x="2787973" y="0"/>
                </a:lnTo>
                <a:lnTo>
                  <a:pt x="2787973" y="790619"/>
                </a:lnTo>
                <a:lnTo>
                  <a:pt x="0" y="790619"/>
                </a:lnTo>
                <a:lnTo>
                  <a:pt x="0" y="0"/>
                </a:lnTo>
                <a:close/>
              </a:path>
            </a:pathLst>
          </a:custGeom>
          <a:blipFill>
            <a:blip r:embed="rId3"/>
            <a:stretch>
              <a:fillRect/>
            </a:stretch>
          </a:blipFill>
        </p:spPr>
        <p:txBody>
          <a:bodyPr/>
          <a:lstStyle/>
          <a:p>
            <a:endParaRPr lang="en-ZA"/>
          </a:p>
        </p:txBody>
      </p:sp>
      <p:sp>
        <p:nvSpPr>
          <p:cNvPr id="13" name="AutoShape 13"/>
          <p:cNvSpPr/>
          <p:nvPr/>
        </p:nvSpPr>
        <p:spPr>
          <a:xfrm flipV="1">
            <a:off x="1133183" y="8877764"/>
            <a:ext cx="16126117" cy="0"/>
          </a:xfrm>
          <a:prstGeom prst="line">
            <a:avLst/>
          </a:prstGeom>
          <a:ln w="38100" cap="flat">
            <a:solidFill>
              <a:srgbClr val="AE1950"/>
            </a:solidFill>
            <a:prstDash val="solid"/>
            <a:headEnd type="none" w="sm" len="sm"/>
            <a:tailEnd type="none" w="sm" len="sm"/>
          </a:ln>
        </p:spPr>
        <p:txBody>
          <a:bodyPr/>
          <a:lstStyle/>
          <a:p>
            <a:endParaRPr lang="en-ZA"/>
          </a:p>
        </p:txBody>
      </p:sp>
      <p:sp>
        <p:nvSpPr>
          <p:cNvPr id="14" name="TextBox 14"/>
          <p:cNvSpPr txBox="1"/>
          <p:nvPr/>
        </p:nvSpPr>
        <p:spPr>
          <a:xfrm>
            <a:off x="7172423" y="9197667"/>
            <a:ext cx="7376237" cy="558545"/>
          </a:xfrm>
          <a:prstGeom prst="rect">
            <a:avLst/>
          </a:prstGeom>
        </p:spPr>
        <p:txBody>
          <a:bodyPr lIns="0" tIns="0" rIns="0" bIns="0" rtlCol="0" anchor="t">
            <a:spAutoFit/>
          </a:bodyPr>
          <a:lstStyle/>
          <a:p>
            <a:pPr algn="just">
              <a:lnSpc>
                <a:spcPts val="1514"/>
              </a:lnSpc>
            </a:pPr>
            <a:r>
              <a:rPr lang="en-US" sz="1082">
                <a:solidFill>
                  <a:srgbClr val="10344F"/>
                </a:solidFill>
                <a:latin typeface="Avenir Next Thai Modern"/>
                <a:ea typeface="Avenir Next Thai Modern"/>
                <a:cs typeface="Avenir Next Thai Modern"/>
                <a:sym typeface="Avenir Next Thai Modern"/>
              </a:rPr>
              <a:t>Funded by the European Union. Views and opinions expressed are however those of the authors) only and do not necessarily reflect those of the European Union or the European Education and Culture Executive Agency (EACEA). Neither the European Union nor the granting authority can be held responsible for them.</a:t>
            </a:r>
          </a:p>
        </p:txBody>
      </p:sp>
      <p:grpSp>
        <p:nvGrpSpPr>
          <p:cNvPr id="15" name="Group 15"/>
          <p:cNvGrpSpPr/>
          <p:nvPr/>
        </p:nvGrpSpPr>
        <p:grpSpPr>
          <a:xfrm>
            <a:off x="1217166" y="5238072"/>
            <a:ext cx="1143887" cy="1143887"/>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E1950"/>
            </a:solidFill>
          </p:spPr>
          <p:txBody>
            <a:bodyPr/>
            <a:lstStyle/>
            <a:p>
              <a:endParaRPr lang="en-ZA"/>
            </a:p>
          </p:txBody>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430"/>
                </a:lnSpc>
              </a:pPr>
              <a:endParaRPr/>
            </a:p>
          </p:txBody>
        </p:sp>
      </p:grpSp>
      <p:sp>
        <p:nvSpPr>
          <p:cNvPr id="18" name="TextBox 18"/>
          <p:cNvSpPr txBox="1"/>
          <p:nvPr/>
        </p:nvSpPr>
        <p:spPr>
          <a:xfrm>
            <a:off x="3566391" y="789076"/>
            <a:ext cx="14057694" cy="607159"/>
          </a:xfrm>
          <a:prstGeom prst="rect">
            <a:avLst/>
          </a:prstGeom>
        </p:spPr>
        <p:txBody>
          <a:bodyPr lIns="0" tIns="0" rIns="0" bIns="0" rtlCol="0" anchor="t">
            <a:spAutoFit/>
          </a:bodyPr>
          <a:lstStyle/>
          <a:p>
            <a:pPr marL="0" lvl="0" indent="0" algn="l">
              <a:lnSpc>
                <a:spcPts val="5077"/>
              </a:lnSpc>
              <a:spcBef>
                <a:spcPct val="0"/>
              </a:spcBef>
            </a:pPr>
            <a:r>
              <a:rPr lang="en-US" sz="3627" b="1" u="none" strike="noStrike" dirty="0">
                <a:solidFill>
                  <a:srgbClr val="FFFFFF"/>
                </a:solidFill>
                <a:latin typeface="Avenir Next Thai Modern Bold"/>
                <a:ea typeface="Avenir Next Thai Modern Bold"/>
                <a:cs typeface="Avenir Next Thai Modern Bold"/>
                <a:sym typeface="Avenir Next Thai Modern Bold"/>
              </a:rPr>
              <a:t>Institutional support and policy awareness in your institution</a:t>
            </a:r>
          </a:p>
        </p:txBody>
      </p:sp>
      <p:sp>
        <p:nvSpPr>
          <p:cNvPr id="19" name="TextBox 19"/>
          <p:cNvSpPr txBox="1"/>
          <p:nvPr/>
        </p:nvSpPr>
        <p:spPr>
          <a:xfrm>
            <a:off x="3788301" y="3670187"/>
            <a:ext cx="11144836" cy="4536883"/>
          </a:xfrm>
          <a:prstGeom prst="rect">
            <a:avLst/>
          </a:prstGeom>
        </p:spPr>
        <p:txBody>
          <a:bodyPr lIns="0" tIns="0" rIns="0" bIns="0" rtlCol="0" anchor="t">
            <a:spAutoFit/>
          </a:bodyPr>
          <a:lstStyle/>
          <a:p>
            <a:pPr algn="just">
              <a:lnSpc>
                <a:spcPts val="4480"/>
              </a:lnSpc>
            </a:pPr>
            <a:r>
              <a:rPr lang="en-US" sz="2400" b="1" dirty="0">
                <a:solidFill>
                  <a:srgbClr val="AE1950"/>
                </a:solidFill>
                <a:latin typeface="Avenir Next Thai Modern Bold"/>
                <a:ea typeface="Avenir Next Thai Modern Bold"/>
                <a:cs typeface="Avenir Next Thai Modern Bold"/>
                <a:sym typeface="Avenir Next Thai Modern Bold"/>
              </a:rPr>
              <a:t>Elements for discussion</a:t>
            </a:r>
          </a:p>
          <a:p>
            <a:pPr algn="just">
              <a:lnSpc>
                <a:spcPts val="3096"/>
              </a:lnSpc>
            </a:pPr>
            <a:endParaRPr lang="en-US" sz="2400" b="1" dirty="0">
              <a:solidFill>
                <a:srgbClr val="AE1950"/>
              </a:solidFill>
              <a:latin typeface="Avenir Next Thai Modern Bold"/>
              <a:ea typeface="Avenir Next Thai Modern Bold"/>
              <a:cs typeface="Avenir Next Thai Modern Bold"/>
              <a:sym typeface="Avenir Next Thai Modern Bold"/>
            </a:endParaRPr>
          </a:p>
          <a:p>
            <a:pPr marL="477546" lvl="1" indent="-238773" algn="l">
              <a:lnSpc>
                <a:spcPts val="3096"/>
              </a:lnSpc>
              <a:buFont typeface="Arial"/>
              <a:buChar char="•"/>
            </a:pPr>
            <a:r>
              <a:rPr lang="en-US" sz="2400" dirty="0">
                <a:solidFill>
                  <a:srgbClr val="10344F"/>
                </a:solidFill>
                <a:latin typeface="Avenir Next Thai Modern"/>
                <a:ea typeface="Avenir Next Thai Modern"/>
                <a:cs typeface="Avenir Next Thai Modern"/>
                <a:sym typeface="Avenir Next Thai Modern"/>
              </a:rPr>
              <a:t>Whether there is a Gender Equality Plan (GEP) in place</a:t>
            </a:r>
          </a:p>
          <a:p>
            <a:pPr algn="l">
              <a:lnSpc>
                <a:spcPts val="3096"/>
              </a:lnSpc>
            </a:pPr>
            <a:endParaRPr lang="en-US" sz="2400" dirty="0">
              <a:solidFill>
                <a:srgbClr val="10344F"/>
              </a:solidFill>
              <a:latin typeface="Avenir Next Thai Modern"/>
              <a:ea typeface="Avenir Next Thai Modern"/>
              <a:cs typeface="Avenir Next Thai Modern"/>
              <a:sym typeface="Avenir Next Thai Modern"/>
            </a:endParaRPr>
          </a:p>
          <a:p>
            <a:pPr marL="477546" lvl="1" indent="-238773" algn="l">
              <a:lnSpc>
                <a:spcPts val="3096"/>
              </a:lnSpc>
              <a:buFont typeface="Arial"/>
              <a:buChar char="•"/>
            </a:pPr>
            <a:r>
              <a:rPr lang="en-US" sz="2400" dirty="0">
                <a:solidFill>
                  <a:srgbClr val="10344F"/>
                </a:solidFill>
                <a:latin typeface="Avenir Next Thai Modern"/>
                <a:ea typeface="Avenir Next Thai Modern"/>
                <a:cs typeface="Avenir Next Thai Modern"/>
                <a:sym typeface="Avenir Next Thai Modern"/>
              </a:rPr>
              <a:t>Knowledge of GEP implementation; GE committee and monitoring of the GEP</a:t>
            </a:r>
          </a:p>
          <a:p>
            <a:pPr algn="l">
              <a:lnSpc>
                <a:spcPts val="3096"/>
              </a:lnSpc>
            </a:pPr>
            <a:endParaRPr lang="en-US" sz="2400" dirty="0">
              <a:solidFill>
                <a:srgbClr val="10344F"/>
              </a:solidFill>
              <a:latin typeface="Avenir Next Thai Modern"/>
              <a:ea typeface="Avenir Next Thai Modern"/>
              <a:cs typeface="Avenir Next Thai Modern"/>
              <a:sym typeface="Avenir Next Thai Modern"/>
            </a:endParaRPr>
          </a:p>
          <a:p>
            <a:pPr marL="477546" lvl="1" indent="-238773" algn="l">
              <a:lnSpc>
                <a:spcPts val="3096"/>
              </a:lnSpc>
              <a:buFont typeface="Arial"/>
              <a:buChar char="•"/>
            </a:pPr>
            <a:r>
              <a:rPr lang="en-US" sz="2400" dirty="0">
                <a:solidFill>
                  <a:srgbClr val="10344F"/>
                </a:solidFill>
                <a:latin typeface="Avenir Next Thai Modern"/>
                <a:ea typeface="Avenir Next Thai Modern"/>
                <a:cs typeface="Avenir Next Thai Modern"/>
                <a:sym typeface="Avenir Next Thai Modern"/>
              </a:rPr>
              <a:t>Reporting of GE violations, including discrimination and harassment</a:t>
            </a:r>
          </a:p>
          <a:p>
            <a:pPr algn="l">
              <a:lnSpc>
                <a:spcPts val="3096"/>
              </a:lnSpc>
            </a:pPr>
            <a:endParaRPr lang="en-US" sz="2400" dirty="0">
              <a:solidFill>
                <a:srgbClr val="10344F"/>
              </a:solidFill>
              <a:latin typeface="Avenir Next Thai Modern"/>
              <a:ea typeface="Avenir Next Thai Modern"/>
              <a:cs typeface="Avenir Next Thai Modern"/>
              <a:sym typeface="Avenir Next Thai Modern"/>
            </a:endParaRPr>
          </a:p>
          <a:p>
            <a:pPr marL="477546" lvl="1" indent="-238773" algn="l">
              <a:lnSpc>
                <a:spcPts val="3096"/>
              </a:lnSpc>
              <a:buFont typeface="Arial"/>
              <a:buChar char="•"/>
            </a:pPr>
            <a:r>
              <a:rPr lang="en-US" sz="2400" dirty="0">
                <a:solidFill>
                  <a:srgbClr val="10344F"/>
                </a:solidFill>
                <a:latin typeface="Avenir Next Thai Modern"/>
                <a:ea typeface="Avenir Next Thai Modern"/>
                <a:cs typeface="Avenir Next Thai Modern"/>
                <a:sym typeface="Avenir Next Thai Modern"/>
              </a:rPr>
              <a:t> Capacity building on GE; MANCO support for GE initiatives; resource allocation</a:t>
            </a:r>
          </a:p>
        </p:txBody>
      </p:sp>
      <p:sp>
        <p:nvSpPr>
          <p:cNvPr id="20" name="TextBox 20"/>
          <p:cNvSpPr txBox="1"/>
          <p:nvPr/>
        </p:nvSpPr>
        <p:spPr>
          <a:xfrm>
            <a:off x="1593290" y="5459859"/>
            <a:ext cx="619590" cy="609859"/>
          </a:xfrm>
          <a:prstGeom prst="rect">
            <a:avLst/>
          </a:prstGeom>
        </p:spPr>
        <p:txBody>
          <a:bodyPr lIns="0" tIns="0" rIns="0" bIns="0" rtlCol="0" anchor="t">
            <a:spAutoFit/>
          </a:bodyPr>
          <a:lstStyle/>
          <a:p>
            <a:pPr algn="l">
              <a:lnSpc>
                <a:spcPts val="5006"/>
              </a:lnSpc>
            </a:pPr>
            <a:r>
              <a:rPr lang="en-US" sz="3575" b="1">
                <a:solidFill>
                  <a:srgbClr val="FFFFFF"/>
                </a:solidFill>
                <a:latin typeface="Avenir Next Thai Modern Bold"/>
                <a:ea typeface="Avenir Next Thai Modern Bold"/>
                <a:cs typeface="Avenir Next Thai Modern Bold"/>
                <a:sym typeface="Avenir Next Thai Modern Bold"/>
              </a:rPr>
              <a:t>4.</a:t>
            </a:r>
          </a:p>
        </p:txBody>
      </p:sp>
      <p:sp>
        <p:nvSpPr>
          <p:cNvPr id="21" name="AutoShape 21"/>
          <p:cNvSpPr/>
          <p:nvPr/>
        </p:nvSpPr>
        <p:spPr>
          <a:xfrm>
            <a:off x="1789109" y="4324760"/>
            <a:ext cx="0" cy="3259104"/>
          </a:xfrm>
          <a:prstGeom prst="line">
            <a:avLst/>
          </a:prstGeom>
          <a:ln w="38100" cap="flat">
            <a:solidFill>
              <a:srgbClr val="AE1950">
                <a:alpha val="2745"/>
              </a:srgbClr>
            </a:solidFill>
            <a:prstDash val="solid"/>
            <a:headEnd type="none" w="sm" len="sm"/>
            <a:tailEnd type="none" w="sm" len="sm"/>
          </a:ln>
        </p:spPr>
        <p:txBody>
          <a:bodyPr/>
          <a:lstStyle/>
          <a:p>
            <a:endParaRPr lang="en-ZA"/>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45024" y="490810"/>
            <a:ext cx="19276293" cy="1260841"/>
            <a:chOff x="0" y="0"/>
            <a:chExt cx="8605906" cy="562903"/>
          </a:xfrm>
        </p:grpSpPr>
        <p:sp>
          <p:nvSpPr>
            <p:cNvPr id="3" name="Freeform 3"/>
            <p:cNvSpPr/>
            <p:nvPr/>
          </p:nvSpPr>
          <p:spPr>
            <a:xfrm>
              <a:off x="0" y="0"/>
              <a:ext cx="8605906" cy="562903"/>
            </a:xfrm>
            <a:custGeom>
              <a:avLst/>
              <a:gdLst/>
              <a:ahLst/>
              <a:cxnLst/>
              <a:rect l="l" t="t" r="r" b="b"/>
              <a:pathLst>
                <a:path w="8605906" h="562903">
                  <a:moveTo>
                    <a:pt x="10844" y="0"/>
                  </a:moveTo>
                  <a:lnTo>
                    <a:pt x="8595062" y="0"/>
                  </a:lnTo>
                  <a:cubicBezTo>
                    <a:pt x="8601052" y="0"/>
                    <a:pt x="8605906" y="4855"/>
                    <a:pt x="8605906" y="10844"/>
                  </a:cubicBezTo>
                  <a:lnTo>
                    <a:pt x="8605906" y="552059"/>
                  </a:lnTo>
                  <a:cubicBezTo>
                    <a:pt x="8605906" y="558048"/>
                    <a:pt x="8601052" y="562903"/>
                    <a:pt x="8595062" y="562903"/>
                  </a:cubicBezTo>
                  <a:lnTo>
                    <a:pt x="10844" y="562903"/>
                  </a:lnTo>
                  <a:cubicBezTo>
                    <a:pt x="7968" y="562903"/>
                    <a:pt x="5210" y="561760"/>
                    <a:pt x="3176" y="559727"/>
                  </a:cubicBezTo>
                  <a:cubicBezTo>
                    <a:pt x="1142" y="557693"/>
                    <a:pt x="0" y="554935"/>
                    <a:pt x="0" y="552059"/>
                  </a:cubicBezTo>
                  <a:lnTo>
                    <a:pt x="0" y="10844"/>
                  </a:lnTo>
                  <a:cubicBezTo>
                    <a:pt x="0" y="4855"/>
                    <a:pt x="4855" y="0"/>
                    <a:pt x="10844" y="0"/>
                  </a:cubicBezTo>
                  <a:close/>
                </a:path>
              </a:pathLst>
            </a:custGeom>
            <a:solidFill>
              <a:srgbClr val="AE1950"/>
            </a:solidFill>
            <a:ln w="28575" cap="rnd">
              <a:solidFill>
                <a:srgbClr val="FFFEFE"/>
              </a:solidFill>
              <a:prstDash val="solid"/>
              <a:round/>
            </a:ln>
          </p:spPr>
          <p:txBody>
            <a:bodyPr/>
            <a:lstStyle/>
            <a:p>
              <a:endParaRPr lang="en-ZA"/>
            </a:p>
          </p:txBody>
        </p:sp>
        <p:sp>
          <p:nvSpPr>
            <p:cNvPr id="4" name="TextBox 4"/>
            <p:cNvSpPr txBox="1"/>
            <p:nvPr/>
          </p:nvSpPr>
          <p:spPr>
            <a:xfrm>
              <a:off x="0" y="-38100"/>
              <a:ext cx="8605906" cy="601003"/>
            </a:xfrm>
            <a:prstGeom prst="rect">
              <a:avLst/>
            </a:prstGeom>
          </p:spPr>
          <p:txBody>
            <a:bodyPr lIns="15658" tIns="15658" rIns="15658" bIns="15658" rtlCol="0" anchor="ctr"/>
            <a:lstStyle/>
            <a:p>
              <a:pPr algn="ctr">
                <a:lnSpc>
                  <a:spcPts val="1251"/>
                </a:lnSpc>
              </a:pPr>
              <a:endParaRPr/>
            </a:p>
          </p:txBody>
        </p:sp>
      </p:grpSp>
      <p:grpSp>
        <p:nvGrpSpPr>
          <p:cNvPr id="5" name="Group 5"/>
          <p:cNvGrpSpPr/>
          <p:nvPr/>
        </p:nvGrpSpPr>
        <p:grpSpPr>
          <a:xfrm>
            <a:off x="696519" y="7164"/>
            <a:ext cx="2228134" cy="222813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EFE"/>
            </a:solidFill>
            <a:ln cap="sq">
              <a:noFill/>
              <a:prstDash val="solid"/>
              <a:miter/>
            </a:ln>
          </p:spPr>
          <p:txBody>
            <a:bodyPr/>
            <a:lstStyle/>
            <a:p>
              <a:endParaRPr lang="en-ZA"/>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351"/>
                </a:lnSpc>
              </a:pPr>
              <a:endParaRPr/>
            </a:p>
          </p:txBody>
        </p:sp>
      </p:grpSp>
      <p:sp>
        <p:nvSpPr>
          <p:cNvPr id="8" name="Freeform 8"/>
          <p:cNvSpPr/>
          <p:nvPr/>
        </p:nvSpPr>
        <p:spPr>
          <a:xfrm>
            <a:off x="696519" y="124024"/>
            <a:ext cx="2223281" cy="1994414"/>
          </a:xfrm>
          <a:custGeom>
            <a:avLst/>
            <a:gdLst/>
            <a:ahLst/>
            <a:cxnLst/>
            <a:rect l="l" t="t" r="r" b="b"/>
            <a:pathLst>
              <a:path w="2223281" h="1994414">
                <a:moveTo>
                  <a:pt x="0" y="0"/>
                </a:moveTo>
                <a:lnTo>
                  <a:pt x="2223281" y="0"/>
                </a:lnTo>
                <a:lnTo>
                  <a:pt x="2223281" y="1994413"/>
                </a:lnTo>
                <a:lnTo>
                  <a:pt x="0" y="1994413"/>
                </a:lnTo>
                <a:lnTo>
                  <a:pt x="0" y="0"/>
                </a:lnTo>
                <a:close/>
              </a:path>
            </a:pathLst>
          </a:custGeom>
          <a:blipFill>
            <a:blip r:embed="rId2"/>
            <a:stretch>
              <a:fillRect l="-25014" t="-6721" r="-41191" b="-56015"/>
            </a:stretch>
          </a:blipFill>
          <a:ln cap="sq">
            <a:noFill/>
            <a:prstDash val="solid"/>
            <a:miter/>
          </a:ln>
        </p:spPr>
        <p:txBody>
          <a:bodyPr/>
          <a:lstStyle/>
          <a:p>
            <a:endParaRPr lang="en-ZA"/>
          </a:p>
        </p:txBody>
      </p:sp>
      <p:grpSp>
        <p:nvGrpSpPr>
          <p:cNvPr id="9" name="Group 9"/>
          <p:cNvGrpSpPr/>
          <p:nvPr/>
        </p:nvGrpSpPr>
        <p:grpSpPr>
          <a:xfrm>
            <a:off x="17402175" y="1787641"/>
            <a:ext cx="6346471" cy="8499359"/>
            <a:chOff x="0" y="0"/>
            <a:chExt cx="812800" cy="1088523"/>
          </a:xfrm>
        </p:grpSpPr>
        <p:sp>
          <p:nvSpPr>
            <p:cNvPr id="10" name="Freeform 10"/>
            <p:cNvSpPr/>
            <p:nvPr/>
          </p:nvSpPr>
          <p:spPr>
            <a:xfrm>
              <a:off x="0" y="0"/>
              <a:ext cx="812800" cy="1088523"/>
            </a:xfrm>
            <a:custGeom>
              <a:avLst/>
              <a:gdLst/>
              <a:ahLst/>
              <a:cxnLst/>
              <a:rect l="l" t="t" r="r" b="b"/>
              <a:pathLst>
                <a:path w="812800" h="1088523">
                  <a:moveTo>
                    <a:pt x="406400" y="0"/>
                  </a:moveTo>
                  <a:cubicBezTo>
                    <a:pt x="181951" y="0"/>
                    <a:pt x="0" y="243674"/>
                    <a:pt x="0" y="544261"/>
                  </a:cubicBezTo>
                  <a:cubicBezTo>
                    <a:pt x="0" y="844849"/>
                    <a:pt x="181951" y="1088523"/>
                    <a:pt x="406400" y="1088523"/>
                  </a:cubicBezTo>
                  <a:cubicBezTo>
                    <a:pt x="630849" y="1088523"/>
                    <a:pt x="812800" y="844849"/>
                    <a:pt x="812800" y="544261"/>
                  </a:cubicBezTo>
                  <a:cubicBezTo>
                    <a:pt x="812800" y="243674"/>
                    <a:pt x="630849" y="0"/>
                    <a:pt x="406400" y="0"/>
                  </a:cubicBezTo>
                  <a:close/>
                </a:path>
              </a:pathLst>
            </a:custGeom>
            <a:ln w="295275" cap="sq">
              <a:solidFill>
                <a:srgbClr val="A66034">
                  <a:alpha val="18824"/>
                </a:srgbClr>
              </a:solidFill>
              <a:prstDash val="solid"/>
              <a:miter/>
            </a:ln>
          </p:spPr>
          <p:txBody>
            <a:bodyPr/>
            <a:lstStyle/>
            <a:p>
              <a:endParaRPr lang="en-ZA"/>
            </a:p>
          </p:txBody>
        </p:sp>
        <p:sp>
          <p:nvSpPr>
            <p:cNvPr id="11" name="TextBox 11"/>
            <p:cNvSpPr txBox="1"/>
            <p:nvPr/>
          </p:nvSpPr>
          <p:spPr>
            <a:xfrm>
              <a:off x="76200" y="63949"/>
              <a:ext cx="660400" cy="922525"/>
            </a:xfrm>
            <a:prstGeom prst="rect">
              <a:avLst/>
            </a:prstGeom>
          </p:spPr>
          <p:txBody>
            <a:bodyPr lIns="15539" tIns="15539" rIns="15539" bIns="15539" rtlCol="0" anchor="ctr"/>
            <a:lstStyle/>
            <a:p>
              <a:pPr algn="ctr">
                <a:lnSpc>
                  <a:spcPts val="1241"/>
                </a:lnSpc>
              </a:pPr>
              <a:endParaRPr/>
            </a:p>
          </p:txBody>
        </p:sp>
      </p:grpSp>
      <p:sp>
        <p:nvSpPr>
          <p:cNvPr id="12" name="Freeform 12"/>
          <p:cNvSpPr/>
          <p:nvPr/>
        </p:nvSpPr>
        <p:spPr>
          <a:xfrm>
            <a:off x="4016571" y="9091155"/>
            <a:ext cx="2787973" cy="790619"/>
          </a:xfrm>
          <a:custGeom>
            <a:avLst/>
            <a:gdLst/>
            <a:ahLst/>
            <a:cxnLst/>
            <a:rect l="l" t="t" r="r" b="b"/>
            <a:pathLst>
              <a:path w="2787973" h="790619">
                <a:moveTo>
                  <a:pt x="0" y="0"/>
                </a:moveTo>
                <a:lnTo>
                  <a:pt x="2787973" y="0"/>
                </a:lnTo>
                <a:lnTo>
                  <a:pt x="2787973" y="790619"/>
                </a:lnTo>
                <a:lnTo>
                  <a:pt x="0" y="790619"/>
                </a:lnTo>
                <a:lnTo>
                  <a:pt x="0" y="0"/>
                </a:lnTo>
                <a:close/>
              </a:path>
            </a:pathLst>
          </a:custGeom>
          <a:blipFill>
            <a:blip r:embed="rId3"/>
            <a:stretch>
              <a:fillRect/>
            </a:stretch>
          </a:blipFill>
        </p:spPr>
        <p:txBody>
          <a:bodyPr/>
          <a:lstStyle/>
          <a:p>
            <a:endParaRPr lang="en-ZA"/>
          </a:p>
        </p:txBody>
      </p:sp>
      <p:sp>
        <p:nvSpPr>
          <p:cNvPr id="13" name="AutoShape 13"/>
          <p:cNvSpPr/>
          <p:nvPr/>
        </p:nvSpPr>
        <p:spPr>
          <a:xfrm flipV="1">
            <a:off x="1133183" y="8877764"/>
            <a:ext cx="16126117" cy="0"/>
          </a:xfrm>
          <a:prstGeom prst="line">
            <a:avLst/>
          </a:prstGeom>
          <a:ln w="38100" cap="flat">
            <a:solidFill>
              <a:srgbClr val="AE1950"/>
            </a:solidFill>
            <a:prstDash val="solid"/>
            <a:headEnd type="none" w="sm" len="sm"/>
            <a:tailEnd type="none" w="sm" len="sm"/>
          </a:ln>
        </p:spPr>
        <p:txBody>
          <a:bodyPr/>
          <a:lstStyle/>
          <a:p>
            <a:endParaRPr lang="en-ZA"/>
          </a:p>
        </p:txBody>
      </p:sp>
      <p:sp>
        <p:nvSpPr>
          <p:cNvPr id="14" name="TextBox 14"/>
          <p:cNvSpPr txBox="1"/>
          <p:nvPr/>
        </p:nvSpPr>
        <p:spPr>
          <a:xfrm>
            <a:off x="7172423" y="9197667"/>
            <a:ext cx="7376237" cy="558545"/>
          </a:xfrm>
          <a:prstGeom prst="rect">
            <a:avLst/>
          </a:prstGeom>
        </p:spPr>
        <p:txBody>
          <a:bodyPr lIns="0" tIns="0" rIns="0" bIns="0" rtlCol="0" anchor="t">
            <a:spAutoFit/>
          </a:bodyPr>
          <a:lstStyle/>
          <a:p>
            <a:pPr algn="just">
              <a:lnSpc>
                <a:spcPts val="1514"/>
              </a:lnSpc>
            </a:pPr>
            <a:r>
              <a:rPr lang="en-US" sz="1082">
                <a:solidFill>
                  <a:srgbClr val="10344F"/>
                </a:solidFill>
                <a:latin typeface="Avenir Next Thai Modern"/>
                <a:ea typeface="Avenir Next Thai Modern"/>
                <a:cs typeface="Avenir Next Thai Modern"/>
                <a:sym typeface="Avenir Next Thai Modern"/>
              </a:rPr>
              <a:t>Funded by the European Union. Views and opinions expressed are however those of the authors) only and do not necessarily reflect those of the European Union or the European Education and Culture Executive Agency (EACEA). Neither the European Union nor the granting authority can be held responsible for them.</a:t>
            </a:r>
          </a:p>
        </p:txBody>
      </p:sp>
      <p:sp>
        <p:nvSpPr>
          <p:cNvPr id="15" name="TextBox 15"/>
          <p:cNvSpPr txBox="1"/>
          <p:nvPr/>
        </p:nvSpPr>
        <p:spPr>
          <a:xfrm>
            <a:off x="3200324" y="3689106"/>
            <a:ext cx="4236060" cy="506242"/>
          </a:xfrm>
          <a:prstGeom prst="rect">
            <a:avLst/>
          </a:prstGeom>
        </p:spPr>
        <p:txBody>
          <a:bodyPr lIns="0" tIns="0" rIns="0" bIns="0" rtlCol="0" anchor="t">
            <a:spAutoFit/>
          </a:bodyPr>
          <a:lstStyle/>
          <a:p>
            <a:pPr algn="l">
              <a:lnSpc>
                <a:spcPts val="4133"/>
              </a:lnSpc>
            </a:pPr>
            <a:r>
              <a:rPr lang="en-US" sz="2952" b="1">
                <a:solidFill>
                  <a:srgbClr val="10344F"/>
                </a:solidFill>
                <a:latin typeface="Avenir Next Thai Modern Bold"/>
                <a:ea typeface="Avenir Next Thai Modern Bold"/>
                <a:cs typeface="Avenir Next Thai Modern Bold"/>
                <a:sym typeface="Avenir Next Thai Modern Bold"/>
              </a:rPr>
              <a:t>Feedback into plenary</a:t>
            </a:r>
          </a:p>
        </p:txBody>
      </p:sp>
      <p:sp>
        <p:nvSpPr>
          <p:cNvPr id="16" name="TextBox 16"/>
          <p:cNvSpPr txBox="1"/>
          <p:nvPr/>
        </p:nvSpPr>
        <p:spPr>
          <a:xfrm>
            <a:off x="3200324" y="6053355"/>
            <a:ext cx="4236060" cy="506242"/>
          </a:xfrm>
          <a:prstGeom prst="rect">
            <a:avLst/>
          </a:prstGeom>
        </p:spPr>
        <p:txBody>
          <a:bodyPr lIns="0" tIns="0" rIns="0" bIns="0" rtlCol="0" anchor="t">
            <a:spAutoFit/>
          </a:bodyPr>
          <a:lstStyle/>
          <a:p>
            <a:pPr algn="l">
              <a:lnSpc>
                <a:spcPts val="4133"/>
              </a:lnSpc>
            </a:pPr>
            <a:r>
              <a:rPr lang="en-US" sz="2952" b="1">
                <a:solidFill>
                  <a:srgbClr val="10344F"/>
                </a:solidFill>
                <a:latin typeface="Avenir Next Thai Modern Bold"/>
                <a:ea typeface="Avenir Next Thai Modern Bold"/>
                <a:cs typeface="Avenir Next Thai Modern Bold"/>
                <a:sym typeface="Avenir Next Thai Modern Bold"/>
              </a:rPr>
              <a:t>Way forward</a:t>
            </a:r>
          </a:p>
        </p:txBody>
      </p:sp>
      <p:sp>
        <p:nvSpPr>
          <p:cNvPr id="17" name="TextBox 17"/>
          <p:cNvSpPr txBox="1"/>
          <p:nvPr/>
        </p:nvSpPr>
        <p:spPr>
          <a:xfrm>
            <a:off x="9012084" y="3761601"/>
            <a:ext cx="5561093" cy="2032992"/>
          </a:xfrm>
          <a:prstGeom prst="rect">
            <a:avLst/>
          </a:prstGeom>
        </p:spPr>
        <p:txBody>
          <a:bodyPr wrap="square" lIns="0" tIns="0" rIns="0" bIns="0" rtlCol="0" anchor="t">
            <a:spAutoFit/>
          </a:bodyPr>
          <a:lstStyle/>
          <a:p>
            <a:pPr algn="l">
              <a:lnSpc>
                <a:spcPts val="3233"/>
              </a:lnSpc>
            </a:pPr>
            <a:r>
              <a:rPr lang="en-US" sz="2309" b="1" dirty="0">
                <a:solidFill>
                  <a:srgbClr val="AE1950"/>
                </a:solidFill>
                <a:latin typeface="Avenir Next Thai Modern Bold"/>
                <a:ea typeface="Avenir Next Thai Modern Bold"/>
                <a:cs typeface="Avenir Next Thai Modern Bold"/>
                <a:sym typeface="Avenir Next Thai Modern Bold"/>
              </a:rPr>
              <a:t>10 minutes </a:t>
            </a:r>
            <a:r>
              <a:rPr lang="en-US" sz="2309" dirty="0">
                <a:solidFill>
                  <a:srgbClr val="AE1950"/>
                </a:solidFill>
                <a:latin typeface="Avenir Next Thai Modern"/>
                <a:ea typeface="Avenir Next Thai Modern"/>
                <a:cs typeface="Avenir Next Thai Modern"/>
                <a:sym typeface="Avenir Next Thai Modern"/>
              </a:rPr>
              <a:t>per breakaway group:</a:t>
            </a:r>
          </a:p>
          <a:p>
            <a:pPr algn="l">
              <a:lnSpc>
                <a:spcPts val="3233"/>
              </a:lnSpc>
            </a:pPr>
            <a:r>
              <a:rPr lang="en-US" sz="2400" b="1" dirty="0">
                <a:solidFill>
                  <a:srgbClr val="AE1950"/>
                </a:solidFill>
                <a:latin typeface="Avenir Next Thai Modern Bold"/>
                <a:ea typeface="Avenir Next Thai Modern Bold"/>
                <a:cs typeface="Avenir Next Thai Modern Bold"/>
                <a:sym typeface="Avenir Next Thai Modern Bold"/>
              </a:rPr>
              <a:t>Rapporteurs: 1. Mx Vuyo Ngcofe</a:t>
            </a:r>
          </a:p>
          <a:p>
            <a:pPr algn="l">
              <a:lnSpc>
                <a:spcPts val="3233"/>
              </a:lnSpc>
              <a:tabLst>
                <a:tab pos="2058988" algn="l"/>
              </a:tabLst>
            </a:pPr>
            <a:r>
              <a:rPr lang="en-US" sz="2400" b="1" dirty="0">
                <a:solidFill>
                  <a:srgbClr val="AE1950"/>
                </a:solidFill>
                <a:latin typeface="Avenir Next Thai Modern Bold"/>
                <a:ea typeface="Avenir Next Thai Modern Bold"/>
                <a:cs typeface="Avenir Next Thai Modern Bold"/>
                <a:sym typeface="Avenir Next Thai Modern Bold"/>
              </a:rPr>
              <a:t>	2. Ms Ulleta Marais</a:t>
            </a:r>
          </a:p>
          <a:p>
            <a:pPr algn="l">
              <a:lnSpc>
                <a:spcPts val="3233"/>
              </a:lnSpc>
              <a:tabLst>
                <a:tab pos="2058988" algn="l"/>
              </a:tabLst>
            </a:pPr>
            <a:r>
              <a:rPr lang="en-US" sz="2400" b="1" dirty="0">
                <a:solidFill>
                  <a:srgbClr val="AE1950"/>
                </a:solidFill>
                <a:latin typeface="Avenir Next Thai Modern Bold"/>
                <a:ea typeface="Avenir Next Thai Modern Bold"/>
                <a:cs typeface="Avenir Next Thai Modern Bold"/>
                <a:sym typeface="Avenir Next Thai Modern Bold"/>
              </a:rPr>
              <a:t>	3. Mr Josh Jacobs</a:t>
            </a:r>
          </a:p>
          <a:p>
            <a:pPr algn="l">
              <a:lnSpc>
                <a:spcPts val="3233"/>
              </a:lnSpc>
              <a:tabLst>
                <a:tab pos="2058988" algn="l"/>
              </a:tabLst>
            </a:pPr>
            <a:r>
              <a:rPr lang="en-US" sz="2400" b="1" dirty="0">
                <a:solidFill>
                  <a:srgbClr val="AE1950"/>
                </a:solidFill>
                <a:latin typeface="Avenir Next Thai Modern Bold"/>
                <a:ea typeface="Avenir Next Thai Modern Bold"/>
                <a:cs typeface="Avenir Next Thai Modern Bold"/>
                <a:sym typeface="Avenir Next Thai Modern Bold"/>
              </a:rPr>
              <a:t>	4. Mr Mlondi Bhengu</a:t>
            </a:r>
          </a:p>
        </p:txBody>
      </p:sp>
      <p:sp>
        <p:nvSpPr>
          <p:cNvPr id="18" name="TextBox 18"/>
          <p:cNvSpPr txBox="1"/>
          <p:nvPr/>
        </p:nvSpPr>
        <p:spPr>
          <a:xfrm>
            <a:off x="9069303" y="6024303"/>
            <a:ext cx="3609492" cy="1209114"/>
          </a:xfrm>
          <a:prstGeom prst="rect">
            <a:avLst/>
          </a:prstGeom>
        </p:spPr>
        <p:txBody>
          <a:bodyPr wrap="square" lIns="0" tIns="0" rIns="0" bIns="0" rtlCol="0" anchor="t">
            <a:spAutoFit/>
          </a:bodyPr>
          <a:lstStyle/>
          <a:p>
            <a:pPr algn="l">
              <a:lnSpc>
                <a:spcPts val="3233"/>
              </a:lnSpc>
            </a:pPr>
            <a:r>
              <a:rPr lang="en-US" sz="2309" b="1" dirty="0">
                <a:solidFill>
                  <a:srgbClr val="AE1950"/>
                </a:solidFill>
                <a:latin typeface="Avenir Next Thai Modern Bold"/>
                <a:ea typeface="Avenir Next Thai Modern Bold"/>
                <a:cs typeface="Avenir Next Thai Modern Bold"/>
                <a:sym typeface="Avenir Next Thai Modern Bold"/>
              </a:rPr>
              <a:t>5 minutes</a:t>
            </a:r>
          </a:p>
          <a:p>
            <a:pPr algn="l">
              <a:lnSpc>
                <a:spcPts val="3233"/>
              </a:lnSpc>
            </a:pPr>
            <a:r>
              <a:rPr lang="en-US" sz="2309" b="1" dirty="0">
                <a:solidFill>
                  <a:srgbClr val="AE1950"/>
                </a:solidFill>
                <a:latin typeface="Avenir Next Thai Modern Bold"/>
                <a:ea typeface="Avenir Next Thai Modern Bold"/>
                <a:cs typeface="Avenir Next Thai Modern Bold"/>
                <a:sym typeface="Avenir Next Thai Modern Bold"/>
              </a:rPr>
              <a:t>Dr Ruby-Ann Levendal</a:t>
            </a:r>
          </a:p>
          <a:p>
            <a:pPr algn="l">
              <a:lnSpc>
                <a:spcPts val="3233"/>
              </a:lnSpc>
            </a:pPr>
            <a:endParaRPr lang="en-US" sz="2309" b="1" dirty="0">
              <a:solidFill>
                <a:srgbClr val="AE1950"/>
              </a:solidFill>
              <a:latin typeface="Avenir Next Thai Modern Bold"/>
              <a:ea typeface="Avenir Next Thai Modern Bold"/>
              <a:cs typeface="Avenir Next Thai Modern Bold"/>
              <a:sym typeface="Avenir Next Thai Modern Bold"/>
            </a:endParaRPr>
          </a:p>
        </p:txBody>
      </p:sp>
      <p:sp>
        <p:nvSpPr>
          <p:cNvPr id="19" name="AutoShape 19"/>
          <p:cNvSpPr/>
          <p:nvPr/>
        </p:nvSpPr>
        <p:spPr>
          <a:xfrm>
            <a:off x="2081163" y="3180870"/>
            <a:ext cx="0" cy="3925259"/>
          </a:xfrm>
          <a:prstGeom prst="line">
            <a:avLst/>
          </a:prstGeom>
          <a:ln w="57150" cap="flat">
            <a:solidFill>
              <a:srgbClr val="AE1950"/>
            </a:solidFill>
            <a:prstDash val="solid"/>
            <a:headEnd type="none" w="sm" len="sm"/>
            <a:tailEnd type="none" w="sm" len="sm"/>
          </a:ln>
        </p:spPr>
        <p:txBody>
          <a:bodyPr/>
          <a:lstStyle/>
          <a:p>
            <a:endParaRPr lang="en-ZA"/>
          </a:p>
        </p:txBody>
      </p:sp>
      <p:grpSp>
        <p:nvGrpSpPr>
          <p:cNvPr id="20" name="Group 20"/>
          <p:cNvGrpSpPr/>
          <p:nvPr/>
        </p:nvGrpSpPr>
        <p:grpSpPr>
          <a:xfrm>
            <a:off x="1917483" y="3746256"/>
            <a:ext cx="327361" cy="327361"/>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E1950"/>
            </a:solidFill>
          </p:spPr>
          <p:txBody>
            <a:bodyPr/>
            <a:lstStyle/>
            <a:p>
              <a:endParaRPr lang="en-ZA"/>
            </a:p>
          </p:txBody>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430"/>
                </a:lnSpc>
              </a:pPr>
              <a:endParaRPr/>
            </a:p>
          </p:txBody>
        </p:sp>
      </p:grpSp>
      <p:grpSp>
        <p:nvGrpSpPr>
          <p:cNvPr id="23" name="Group 23"/>
          <p:cNvGrpSpPr/>
          <p:nvPr/>
        </p:nvGrpSpPr>
        <p:grpSpPr>
          <a:xfrm>
            <a:off x="1917483" y="6152082"/>
            <a:ext cx="327361" cy="327361"/>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E1950"/>
            </a:solidFill>
          </p:spPr>
          <p:txBody>
            <a:bodyPr/>
            <a:lstStyle/>
            <a:p>
              <a:endParaRPr lang="en-ZA"/>
            </a:p>
          </p:txBody>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430"/>
                </a:lnSpc>
              </a:pPr>
              <a:endParaRPr/>
            </a:p>
          </p:txBody>
        </p:sp>
      </p:grpSp>
      <p:sp>
        <p:nvSpPr>
          <p:cNvPr id="26" name="TextBox 25">
            <a:extLst>
              <a:ext uri="{FF2B5EF4-FFF2-40B4-BE49-F238E27FC236}">
                <a16:creationId xmlns:a16="http://schemas.microsoft.com/office/drawing/2014/main" id="{BE6A0C09-D7E4-6ECA-FF08-6D8934ACA6E6}"/>
              </a:ext>
            </a:extLst>
          </p:cNvPr>
          <p:cNvSpPr txBox="1"/>
          <p:nvPr/>
        </p:nvSpPr>
        <p:spPr>
          <a:xfrm>
            <a:off x="3167914" y="825367"/>
            <a:ext cx="6890486" cy="523220"/>
          </a:xfrm>
          <a:prstGeom prst="rect">
            <a:avLst/>
          </a:prstGeom>
          <a:noFill/>
        </p:spPr>
        <p:txBody>
          <a:bodyPr wrap="square" rtlCol="0">
            <a:spAutoFit/>
          </a:bodyPr>
          <a:lstStyle/>
          <a:p>
            <a:r>
              <a:rPr lang="en-ZA" sz="2800" b="1" dirty="0">
                <a:solidFill>
                  <a:schemeClr val="bg1"/>
                </a:solidFill>
              </a:rPr>
              <a:t>PLENARY – REPORTBACK BY RAPPORTEURS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19015-05C4-F03F-A81F-A3E32364304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18D1E0F-371B-3EBE-CB30-BCE88388AFF4}"/>
              </a:ext>
            </a:extLst>
          </p:cNvPr>
          <p:cNvGrpSpPr/>
          <p:nvPr/>
        </p:nvGrpSpPr>
        <p:grpSpPr>
          <a:xfrm>
            <a:off x="-745024" y="490810"/>
            <a:ext cx="19276293" cy="1260841"/>
            <a:chOff x="0" y="0"/>
            <a:chExt cx="8605906" cy="562903"/>
          </a:xfrm>
        </p:grpSpPr>
        <p:sp>
          <p:nvSpPr>
            <p:cNvPr id="3" name="Freeform 3">
              <a:extLst>
                <a:ext uri="{FF2B5EF4-FFF2-40B4-BE49-F238E27FC236}">
                  <a16:creationId xmlns:a16="http://schemas.microsoft.com/office/drawing/2014/main" id="{8088153A-8A2B-5B61-4053-5625D6636018}"/>
                </a:ext>
              </a:extLst>
            </p:cNvPr>
            <p:cNvSpPr/>
            <p:nvPr/>
          </p:nvSpPr>
          <p:spPr>
            <a:xfrm>
              <a:off x="0" y="0"/>
              <a:ext cx="8605906" cy="562903"/>
            </a:xfrm>
            <a:custGeom>
              <a:avLst/>
              <a:gdLst/>
              <a:ahLst/>
              <a:cxnLst/>
              <a:rect l="l" t="t" r="r" b="b"/>
              <a:pathLst>
                <a:path w="8605906" h="562903">
                  <a:moveTo>
                    <a:pt x="10844" y="0"/>
                  </a:moveTo>
                  <a:lnTo>
                    <a:pt x="8595062" y="0"/>
                  </a:lnTo>
                  <a:cubicBezTo>
                    <a:pt x="8601052" y="0"/>
                    <a:pt x="8605906" y="4855"/>
                    <a:pt x="8605906" y="10844"/>
                  </a:cubicBezTo>
                  <a:lnTo>
                    <a:pt x="8605906" y="552059"/>
                  </a:lnTo>
                  <a:cubicBezTo>
                    <a:pt x="8605906" y="558048"/>
                    <a:pt x="8601052" y="562903"/>
                    <a:pt x="8595062" y="562903"/>
                  </a:cubicBezTo>
                  <a:lnTo>
                    <a:pt x="10844" y="562903"/>
                  </a:lnTo>
                  <a:cubicBezTo>
                    <a:pt x="7968" y="562903"/>
                    <a:pt x="5210" y="561760"/>
                    <a:pt x="3176" y="559727"/>
                  </a:cubicBezTo>
                  <a:cubicBezTo>
                    <a:pt x="1142" y="557693"/>
                    <a:pt x="0" y="554935"/>
                    <a:pt x="0" y="552059"/>
                  </a:cubicBezTo>
                  <a:lnTo>
                    <a:pt x="0" y="10844"/>
                  </a:lnTo>
                  <a:cubicBezTo>
                    <a:pt x="0" y="4855"/>
                    <a:pt x="4855" y="0"/>
                    <a:pt x="10844" y="0"/>
                  </a:cubicBezTo>
                  <a:close/>
                </a:path>
              </a:pathLst>
            </a:custGeom>
            <a:solidFill>
              <a:srgbClr val="AE1950"/>
            </a:solidFill>
            <a:ln w="28575" cap="rnd">
              <a:solidFill>
                <a:srgbClr val="FFFEFE"/>
              </a:solidFill>
              <a:prstDash val="solid"/>
              <a:round/>
            </a:ln>
          </p:spPr>
          <p:txBody>
            <a:bodyPr/>
            <a:lstStyle/>
            <a:p>
              <a:endParaRPr lang="en-ZA"/>
            </a:p>
          </p:txBody>
        </p:sp>
        <p:sp>
          <p:nvSpPr>
            <p:cNvPr id="4" name="TextBox 4">
              <a:extLst>
                <a:ext uri="{FF2B5EF4-FFF2-40B4-BE49-F238E27FC236}">
                  <a16:creationId xmlns:a16="http://schemas.microsoft.com/office/drawing/2014/main" id="{C71BD481-6327-F6C2-0033-D4AF199677AD}"/>
                </a:ext>
              </a:extLst>
            </p:cNvPr>
            <p:cNvSpPr txBox="1"/>
            <p:nvPr/>
          </p:nvSpPr>
          <p:spPr>
            <a:xfrm>
              <a:off x="0" y="-38100"/>
              <a:ext cx="8605906" cy="601003"/>
            </a:xfrm>
            <a:prstGeom prst="rect">
              <a:avLst/>
            </a:prstGeom>
          </p:spPr>
          <p:txBody>
            <a:bodyPr lIns="15658" tIns="15658" rIns="15658" bIns="15658" rtlCol="0" anchor="ctr"/>
            <a:lstStyle/>
            <a:p>
              <a:pPr algn="ctr">
                <a:lnSpc>
                  <a:spcPts val="1251"/>
                </a:lnSpc>
              </a:pPr>
              <a:endParaRPr/>
            </a:p>
          </p:txBody>
        </p:sp>
      </p:grpSp>
      <p:grpSp>
        <p:nvGrpSpPr>
          <p:cNvPr id="5" name="Group 5">
            <a:extLst>
              <a:ext uri="{FF2B5EF4-FFF2-40B4-BE49-F238E27FC236}">
                <a16:creationId xmlns:a16="http://schemas.microsoft.com/office/drawing/2014/main" id="{6F0821AF-7992-ABCE-6311-8ACDCA3B8E98}"/>
              </a:ext>
            </a:extLst>
          </p:cNvPr>
          <p:cNvGrpSpPr/>
          <p:nvPr/>
        </p:nvGrpSpPr>
        <p:grpSpPr>
          <a:xfrm>
            <a:off x="696519" y="7164"/>
            <a:ext cx="2228134" cy="2228134"/>
            <a:chOff x="0" y="0"/>
            <a:chExt cx="812800" cy="812800"/>
          </a:xfrm>
        </p:grpSpPr>
        <p:sp>
          <p:nvSpPr>
            <p:cNvPr id="6" name="Freeform 6">
              <a:extLst>
                <a:ext uri="{FF2B5EF4-FFF2-40B4-BE49-F238E27FC236}">
                  <a16:creationId xmlns:a16="http://schemas.microsoft.com/office/drawing/2014/main" id="{4CC17201-47EB-8AF0-EB96-6FA7FB80D7D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EFE"/>
            </a:solidFill>
            <a:ln cap="sq">
              <a:noFill/>
              <a:prstDash val="solid"/>
              <a:miter/>
            </a:ln>
          </p:spPr>
          <p:txBody>
            <a:bodyPr/>
            <a:lstStyle/>
            <a:p>
              <a:endParaRPr lang="en-ZA"/>
            </a:p>
          </p:txBody>
        </p:sp>
        <p:sp>
          <p:nvSpPr>
            <p:cNvPr id="7" name="TextBox 7">
              <a:extLst>
                <a:ext uri="{FF2B5EF4-FFF2-40B4-BE49-F238E27FC236}">
                  <a16:creationId xmlns:a16="http://schemas.microsoft.com/office/drawing/2014/main" id="{3F9B6636-8ACE-AC9E-58CE-E911AE3CE2F8}"/>
                </a:ext>
              </a:extLst>
            </p:cNvPr>
            <p:cNvSpPr txBox="1"/>
            <p:nvPr/>
          </p:nvSpPr>
          <p:spPr>
            <a:xfrm>
              <a:off x="76200" y="38100"/>
              <a:ext cx="660400" cy="698500"/>
            </a:xfrm>
            <a:prstGeom prst="rect">
              <a:avLst/>
            </a:prstGeom>
          </p:spPr>
          <p:txBody>
            <a:bodyPr lIns="50800" tIns="50800" rIns="50800" bIns="50800" rtlCol="0" anchor="ctr"/>
            <a:lstStyle/>
            <a:p>
              <a:pPr algn="ctr">
                <a:lnSpc>
                  <a:spcPts val="2351"/>
                </a:lnSpc>
              </a:pPr>
              <a:endParaRPr/>
            </a:p>
          </p:txBody>
        </p:sp>
      </p:grpSp>
      <p:sp>
        <p:nvSpPr>
          <p:cNvPr id="8" name="Freeform 8">
            <a:extLst>
              <a:ext uri="{FF2B5EF4-FFF2-40B4-BE49-F238E27FC236}">
                <a16:creationId xmlns:a16="http://schemas.microsoft.com/office/drawing/2014/main" id="{FEB79D3E-50BD-C154-0E76-A58E7D886C56}"/>
              </a:ext>
            </a:extLst>
          </p:cNvPr>
          <p:cNvSpPr/>
          <p:nvPr/>
        </p:nvSpPr>
        <p:spPr>
          <a:xfrm>
            <a:off x="696519" y="124024"/>
            <a:ext cx="2223281" cy="1994414"/>
          </a:xfrm>
          <a:custGeom>
            <a:avLst/>
            <a:gdLst/>
            <a:ahLst/>
            <a:cxnLst/>
            <a:rect l="l" t="t" r="r" b="b"/>
            <a:pathLst>
              <a:path w="2223281" h="1994414">
                <a:moveTo>
                  <a:pt x="0" y="0"/>
                </a:moveTo>
                <a:lnTo>
                  <a:pt x="2223281" y="0"/>
                </a:lnTo>
                <a:lnTo>
                  <a:pt x="2223281" y="1994413"/>
                </a:lnTo>
                <a:lnTo>
                  <a:pt x="0" y="1994413"/>
                </a:lnTo>
                <a:lnTo>
                  <a:pt x="0" y="0"/>
                </a:lnTo>
                <a:close/>
              </a:path>
            </a:pathLst>
          </a:custGeom>
          <a:blipFill>
            <a:blip r:embed="rId2"/>
            <a:stretch>
              <a:fillRect l="-25014" t="-6721" r="-41191" b="-56015"/>
            </a:stretch>
          </a:blipFill>
          <a:ln cap="sq">
            <a:noFill/>
            <a:prstDash val="solid"/>
            <a:miter/>
          </a:ln>
        </p:spPr>
        <p:txBody>
          <a:bodyPr/>
          <a:lstStyle/>
          <a:p>
            <a:endParaRPr lang="en-ZA"/>
          </a:p>
        </p:txBody>
      </p:sp>
      <p:grpSp>
        <p:nvGrpSpPr>
          <p:cNvPr id="9" name="Group 9">
            <a:extLst>
              <a:ext uri="{FF2B5EF4-FFF2-40B4-BE49-F238E27FC236}">
                <a16:creationId xmlns:a16="http://schemas.microsoft.com/office/drawing/2014/main" id="{69A0AF8F-B028-DFFB-1E94-4C7F80C93AF7}"/>
              </a:ext>
            </a:extLst>
          </p:cNvPr>
          <p:cNvGrpSpPr/>
          <p:nvPr/>
        </p:nvGrpSpPr>
        <p:grpSpPr>
          <a:xfrm>
            <a:off x="17402175" y="1787641"/>
            <a:ext cx="6346471" cy="8499359"/>
            <a:chOff x="0" y="0"/>
            <a:chExt cx="812800" cy="1088523"/>
          </a:xfrm>
        </p:grpSpPr>
        <p:sp>
          <p:nvSpPr>
            <p:cNvPr id="10" name="Freeform 10">
              <a:extLst>
                <a:ext uri="{FF2B5EF4-FFF2-40B4-BE49-F238E27FC236}">
                  <a16:creationId xmlns:a16="http://schemas.microsoft.com/office/drawing/2014/main" id="{C6DB3497-535D-ABAD-13FB-2E743A4ECFB1}"/>
                </a:ext>
              </a:extLst>
            </p:cNvPr>
            <p:cNvSpPr/>
            <p:nvPr/>
          </p:nvSpPr>
          <p:spPr>
            <a:xfrm>
              <a:off x="0" y="0"/>
              <a:ext cx="812800" cy="1088523"/>
            </a:xfrm>
            <a:custGeom>
              <a:avLst/>
              <a:gdLst/>
              <a:ahLst/>
              <a:cxnLst/>
              <a:rect l="l" t="t" r="r" b="b"/>
              <a:pathLst>
                <a:path w="812800" h="1088523">
                  <a:moveTo>
                    <a:pt x="406400" y="0"/>
                  </a:moveTo>
                  <a:cubicBezTo>
                    <a:pt x="181951" y="0"/>
                    <a:pt x="0" y="243674"/>
                    <a:pt x="0" y="544261"/>
                  </a:cubicBezTo>
                  <a:cubicBezTo>
                    <a:pt x="0" y="844849"/>
                    <a:pt x="181951" y="1088523"/>
                    <a:pt x="406400" y="1088523"/>
                  </a:cubicBezTo>
                  <a:cubicBezTo>
                    <a:pt x="630849" y="1088523"/>
                    <a:pt x="812800" y="844849"/>
                    <a:pt x="812800" y="544261"/>
                  </a:cubicBezTo>
                  <a:cubicBezTo>
                    <a:pt x="812800" y="243674"/>
                    <a:pt x="630849" y="0"/>
                    <a:pt x="406400" y="0"/>
                  </a:cubicBezTo>
                  <a:close/>
                </a:path>
              </a:pathLst>
            </a:custGeom>
            <a:ln w="295275" cap="sq">
              <a:solidFill>
                <a:srgbClr val="A66034">
                  <a:alpha val="18824"/>
                </a:srgbClr>
              </a:solidFill>
              <a:prstDash val="solid"/>
              <a:miter/>
            </a:ln>
          </p:spPr>
          <p:txBody>
            <a:bodyPr/>
            <a:lstStyle/>
            <a:p>
              <a:endParaRPr lang="en-ZA"/>
            </a:p>
          </p:txBody>
        </p:sp>
        <p:sp>
          <p:nvSpPr>
            <p:cNvPr id="11" name="TextBox 11">
              <a:extLst>
                <a:ext uri="{FF2B5EF4-FFF2-40B4-BE49-F238E27FC236}">
                  <a16:creationId xmlns:a16="http://schemas.microsoft.com/office/drawing/2014/main" id="{5A73C467-ADFD-F471-6B85-5B8CD2233A9A}"/>
                </a:ext>
              </a:extLst>
            </p:cNvPr>
            <p:cNvSpPr txBox="1"/>
            <p:nvPr/>
          </p:nvSpPr>
          <p:spPr>
            <a:xfrm>
              <a:off x="76200" y="63949"/>
              <a:ext cx="660400" cy="922525"/>
            </a:xfrm>
            <a:prstGeom prst="rect">
              <a:avLst/>
            </a:prstGeom>
          </p:spPr>
          <p:txBody>
            <a:bodyPr lIns="15539" tIns="15539" rIns="15539" bIns="15539" rtlCol="0" anchor="ctr"/>
            <a:lstStyle/>
            <a:p>
              <a:pPr algn="ctr">
                <a:lnSpc>
                  <a:spcPts val="1241"/>
                </a:lnSpc>
              </a:pPr>
              <a:endParaRPr/>
            </a:p>
          </p:txBody>
        </p:sp>
      </p:grpSp>
      <p:sp>
        <p:nvSpPr>
          <p:cNvPr id="12" name="Freeform 12">
            <a:extLst>
              <a:ext uri="{FF2B5EF4-FFF2-40B4-BE49-F238E27FC236}">
                <a16:creationId xmlns:a16="http://schemas.microsoft.com/office/drawing/2014/main" id="{B386789B-7089-8F99-2264-99F5B569FD21}"/>
              </a:ext>
            </a:extLst>
          </p:cNvPr>
          <p:cNvSpPr/>
          <p:nvPr/>
        </p:nvSpPr>
        <p:spPr>
          <a:xfrm>
            <a:off x="4016571" y="9091155"/>
            <a:ext cx="2787973" cy="790619"/>
          </a:xfrm>
          <a:custGeom>
            <a:avLst/>
            <a:gdLst/>
            <a:ahLst/>
            <a:cxnLst/>
            <a:rect l="l" t="t" r="r" b="b"/>
            <a:pathLst>
              <a:path w="2787973" h="790619">
                <a:moveTo>
                  <a:pt x="0" y="0"/>
                </a:moveTo>
                <a:lnTo>
                  <a:pt x="2787973" y="0"/>
                </a:lnTo>
                <a:lnTo>
                  <a:pt x="2787973" y="790619"/>
                </a:lnTo>
                <a:lnTo>
                  <a:pt x="0" y="790619"/>
                </a:lnTo>
                <a:lnTo>
                  <a:pt x="0" y="0"/>
                </a:lnTo>
                <a:close/>
              </a:path>
            </a:pathLst>
          </a:custGeom>
          <a:blipFill>
            <a:blip r:embed="rId3"/>
            <a:stretch>
              <a:fillRect/>
            </a:stretch>
          </a:blipFill>
        </p:spPr>
        <p:txBody>
          <a:bodyPr/>
          <a:lstStyle/>
          <a:p>
            <a:endParaRPr lang="en-ZA"/>
          </a:p>
        </p:txBody>
      </p:sp>
      <p:sp>
        <p:nvSpPr>
          <p:cNvPr id="13" name="AutoShape 13">
            <a:extLst>
              <a:ext uri="{FF2B5EF4-FFF2-40B4-BE49-F238E27FC236}">
                <a16:creationId xmlns:a16="http://schemas.microsoft.com/office/drawing/2014/main" id="{F1D5992D-7195-4009-5DCC-78F8F5DB23FF}"/>
              </a:ext>
            </a:extLst>
          </p:cNvPr>
          <p:cNvSpPr/>
          <p:nvPr/>
        </p:nvSpPr>
        <p:spPr>
          <a:xfrm flipV="1">
            <a:off x="1133183" y="8877764"/>
            <a:ext cx="16126117" cy="0"/>
          </a:xfrm>
          <a:prstGeom prst="line">
            <a:avLst/>
          </a:prstGeom>
          <a:ln w="38100" cap="flat">
            <a:solidFill>
              <a:srgbClr val="AE1950"/>
            </a:solidFill>
            <a:prstDash val="solid"/>
            <a:headEnd type="none" w="sm" len="sm"/>
            <a:tailEnd type="none" w="sm" len="sm"/>
          </a:ln>
        </p:spPr>
        <p:txBody>
          <a:bodyPr/>
          <a:lstStyle/>
          <a:p>
            <a:endParaRPr lang="en-ZA"/>
          </a:p>
        </p:txBody>
      </p:sp>
      <p:sp>
        <p:nvSpPr>
          <p:cNvPr id="14" name="TextBox 14">
            <a:extLst>
              <a:ext uri="{FF2B5EF4-FFF2-40B4-BE49-F238E27FC236}">
                <a16:creationId xmlns:a16="http://schemas.microsoft.com/office/drawing/2014/main" id="{4C10FF7E-F1EE-36E8-1BFF-D3CD7B8CB105}"/>
              </a:ext>
            </a:extLst>
          </p:cNvPr>
          <p:cNvSpPr txBox="1"/>
          <p:nvPr/>
        </p:nvSpPr>
        <p:spPr>
          <a:xfrm>
            <a:off x="7172423" y="9197667"/>
            <a:ext cx="7376237" cy="558545"/>
          </a:xfrm>
          <a:prstGeom prst="rect">
            <a:avLst/>
          </a:prstGeom>
        </p:spPr>
        <p:txBody>
          <a:bodyPr lIns="0" tIns="0" rIns="0" bIns="0" rtlCol="0" anchor="t">
            <a:spAutoFit/>
          </a:bodyPr>
          <a:lstStyle/>
          <a:p>
            <a:pPr algn="just">
              <a:lnSpc>
                <a:spcPts val="1514"/>
              </a:lnSpc>
            </a:pPr>
            <a:r>
              <a:rPr lang="en-US" sz="1082">
                <a:solidFill>
                  <a:srgbClr val="10344F"/>
                </a:solidFill>
                <a:latin typeface="Avenir Next Thai Modern"/>
                <a:ea typeface="Avenir Next Thai Modern"/>
                <a:cs typeface="Avenir Next Thai Modern"/>
                <a:sym typeface="Avenir Next Thai Modern"/>
              </a:rPr>
              <a:t>Funded by the European Union. Views and opinions expressed are however those of the authors) only and do not necessarily reflect those of the European Union or the European Education and Culture Executive Agency (EACEA). Neither the European Union nor the granting authority can be held responsible for them.</a:t>
            </a:r>
          </a:p>
        </p:txBody>
      </p:sp>
      <p:sp>
        <p:nvSpPr>
          <p:cNvPr id="15" name="TextBox 15">
            <a:extLst>
              <a:ext uri="{FF2B5EF4-FFF2-40B4-BE49-F238E27FC236}">
                <a16:creationId xmlns:a16="http://schemas.microsoft.com/office/drawing/2014/main" id="{71C1C48F-C73F-3A54-6BD4-62EE4CCA8108}"/>
              </a:ext>
            </a:extLst>
          </p:cNvPr>
          <p:cNvSpPr txBox="1"/>
          <p:nvPr/>
        </p:nvSpPr>
        <p:spPr>
          <a:xfrm>
            <a:off x="3200323" y="3689106"/>
            <a:ext cx="6346469" cy="1023165"/>
          </a:xfrm>
          <a:prstGeom prst="rect">
            <a:avLst/>
          </a:prstGeom>
        </p:spPr>
        <p:txBody>
          <a:bodyPr wrap="square" lIns="0" tIns="0" rIns="0" bIns="0" rtlCol="0" anchor="t">
            <a:spAutoFit/>
          </a:bodyPr>
          <a:lstStyle/>
          <a:p>
            <a:pPr algn="l">
              <a:lnSpc>
                <a:spcPts val="4133"/>
              </a:lnSpc>
            </a:pPr>
            <a:r>
              <a:rPr lang="en-US" sz="2952" b="1" dirty="0">
                <a:solidFill>
                  <a:srgbClr val="10344F"/>
                </a:solidFill>
                <a:latin typeface="Avenir Next Thai Modern Bold"/>
                <a:ea typeface="Avenir Next Thai Modern Bold"/>
                <a:cs typeface="Avenir Next Thai Modern Bold"/>
                <a:sym typeface="Avenir Next Thai Modern Bold"/>
              </a:rPr>
              <a:t>Evaluation Survey</a:t>
            </a:r>
          </a:p>
          <a:p>
            <a:pPr algn="l">
              <a:lnSpc>
                <a:spcPts val="4133"/>
              </a:lnSpc>
            </a:pPr>
            <a:endParaRPr lang="en-US" sz="2952" b="1" dirty="0">
              <a:solidFill>
                <a:srgbClr val="10344F"/>
              </a:solidFill>
              <a:latin typeface="Avenir Next Thai Modern Bold"/>
              <a:ea typeface="Avenir Next Thai Modern Bold"/>
              <a:cs typeface="Avenir Next Thai Modern Bold"/>
              <a:sym typeface="Avenir Next Thai Modern Bold"/>
            </a:endParaRPr>
          </a:p>
        </p:txBody>
      </p:sp>
      <p:sp>
        <p:nvSpPr>
          <p:cNvPr id="16" name="TextBox 16">
            <a:extLst>
              <a:ext uri="{FF2B5EF4-FFF2-40B4-BE49-F238E27FC236}">
                <a16:creationId xmlns:a16="http://schemas.microsoft.com/office/drawing/2014/main" id="{5F85B66A-B70F-1242-A52F-1258E08437AA}"/>
              </a:ext>
            </a:extLst>
          </p:cNvPr>
          <p:cNvSpPr txBox="1"/>
          <p:nvPr/>
        </p:nvSpPr>
        <p:spPr>
          <a:xfrm>
            <a:off x="3200324" y="6053355"/>
            <a:ext cx="2057475" cy="506242"/>
          </a:xfrm>
          <a:prstGeom prst="rect">
            <a:avLst/>
          </a:prstGeom>
        </p:spPr>
        <p:txBody>
          <a:bodyPr wrap="square" lIns="0" tIns="0" rIns="0" bIns="0" rtlCol="0" anchor="t">
            <a:spAutoFit/>
          </a:bodyPr>
          <a:lstStyle/>
          <a:p>
            <a:pPr algn="l">
              <a:lnSpc>
                <a:spcPts val="4133"/>
              </a:lnSpc>
            </a:pPr>
            <a:r>
              <a:rPr lang="en-US" sz="2952" b="1" dirty="0">
                <a:solidFill>
                  <a:srgbClr val="10344F"/>
                </a:solidFill>
                <a:latin typeface="Avenir Next Thai Modern Bold"/>
                <a:ea typeface="Avenir Next Thai Modern Bold"/>
                <a:cs typeface="Avenir Next Thai Modern Bold"/>
                <a:sym typeface="Avenir Next Thai Modern Bold"/>
              </a:rPr>
              <a:t>Closure</a:t>
            </a:r>
          </a:p>
        </p:txBody>
      </p:sp>
      <p:sp>
        <p:nvSpPr>
          <p:cNvPr id="19" name="AutoShape 19">
            <a:extLst>
              <a:ext uri="{FF2B5EF4-FFF2-40B4-BE49-F238E27FC236}">
                <a16:creationId xmlns:a16="http://schemas.microsoft.com/office/drawing/2014/main" id="{050AEE8D-FEB6-1919-8877-ECA63C0E2E60}"/>
              </a:ext>
            </a:extLst>
          </p:cNvPr>
          <p:cNvSpPr/>
          <p:nvPr/>
        </p:nvSpPr>
        <p:spPr>
          <a:xfrm>
            <a:off x="2081163" y="3180870"/>
            <a:ext cx="0" cy="3925259"/>
          </a:xfrm>
          <a:prstGeom prst="line">
            <a:avLst/>
          </a:prstGeom>
          <a:ln w="57150" cap="flat">
            <a:solidFill>
              <a:srgbClr val="AE1950"/>
            </a:solidFill>
            <a:prstDash val="solid"/>
            <a:headEnd type="none" w="sm" len="sm"/>
            <a:tailEnd type="none" w="sm" len="sm"/>
          </a:ln>
        </p:spPr>
        <p:txBody>
          <a:bodyPr/>
          <a:lstStyle/>
          <a:p>
            <a:endParaRPr lang="en-ZA"/>
          </a:p>
        </p:txBody>
      </p:sp>
      <p:grpSp>
        <p:nvGrpSpPr>
          <p:cNvPr id="20" name="Group 20">
            <a:extLst>
              <a:ext uri="{FF2B5EF4-FFF2-40B4-BE49-F238E27FC236}">
                <a16:creationId xmlns:a16="http://schemas.microsoft.com/office/drawing/2014/main" id="{72486C6F-45EC-649E-4028-390268B7813A}"/>
              </a:ext>
            </a:extLst>
          </p:cNvPr>
          <p:cNvGrpSpPr/>
          <p:nvPr/>
        </p:nvGrpSpPr>
        <p:grpSpPr>
          <a:xfrm>
            <a:off x="1917483" y="3746256"/>
            <a:ext cx="327361" cy="327361"/>
            <a:chOff x="0" y="0"/>
            <a:chExt cx="812800" cy="812800"/>
          </a:xfrm>
        </p:grpSpPr>
        <p:sp>
          <p:nvSpPr>
            <p:cNvPr id="21" name="Freeform 21">
              <a:extLst>
                <a:ext uri="{FF2B5EF4-FFF2-40B4-BE49-F238E27FC236}">
                  <a16:creationId xmlns:a16="http://schemas.microsoft.com/office/drawing/2014/main" id="{BC312DEE-677B-7E76-8037-D02514C28F7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E1950"/>
            </a:solidFill>
          </p:spPr>
          <p:txBody>
            <a:bodyPr/>
            <a:lstStyle/>
            <a:p>
              <a:endParaRPr lang="en-ZA"/>
            </a:p>
          </p:txBody>
        </p:sp>
        <p:sp>
          <p:nvSpPr>
            <p:cNvPr id="22" name="TextBox 22">
              <a:extLst>
                <a:ext uri="{FF2B5EF4-FFF2-40B4-BE49-F238E27FC236}">
                  <a16:creationId xmlns:a16="http://schemas.microsoft.com/office/drawing/2014/main" id="{6619107A-AB4F-681D-AE27-580469AE0545}"/>
                </a:ext>
              </a:extLst>
            </p:cNvPr>
            <p:cNvSpPr txBox="1"/>
            <p:nvPr/>
          </p:nvSpPr>
          <p:spPr>
            <a:xfrm>
              <a:off x="76200" y="38100"/>
              <a:ext cx="660400" cy="698500"/>
            </a:xfrm>
            <a:prstGeom prst="rect">
              <a:avLst/>
            </a:prstGeom>
          </p:spPr>
          <p:txBody>
            <a:bodyPr lIns="50800" tIns="50800" rIns="50800" bIns="50800" rtlCol="0" anchor="ctr"/>
            <a:lstStyle/>
            <a:p>
              <a:pPr algn="ctr">
                <a:lnSpc>
                  <a:spcPts val="2430"/>
                </a:lnSpc>
              </a:pPr>
              <a:endParaRPr/>
            </a:p>
          </p:txBody>
        </p:sp>
      </p:grpSp>
      <p:grpSp>
        <p:nvGrpSpPr>
          <p:cNvPr id="23" name="Group 23">
            <a:extLst>
              <a:ext uri="{FF2B5EF4-FFF2-40B4-BE49-F238E27FC236}">
                <a16:creationId xmlns:a16="http://schemas.microsoft.com/office/drawing/2014/main" id="{1BA5FC34-55DB-D665-75B7-9F899B185E0A}"/>
              </a:ext>
            </a:extLst>
          </p:cNvPr>
          <p:cNvGrpSpPr/>
          <p:nvPr/>
        </p:nvGrpSpPr>
        <p:grpSpPr>
          <a:xfrm>
            <a:off x="1917483" y="6152082"/>
            <a:ext cx="327361" cy="327361"/>
            <a:chOff x="0" y="0"/>
            <a:chExt cx="812800" cy="812800"/>
          </a:xfrm>
        </p:grpSpPr>
        <p:sp>
          <p:nvSpPr>
            <p:cNvPr id="24" name="Freeform 24">
              <a:extLst>
                <a:ext uri="{FF2B5EF4-FFF2-40B4-BE49-F238E27FC236}">
                  <a16:creationId xmlns:a16="http://schemas.microsoft.com/office/drawing/2014/main" id="{0327A656-89E6-A398-BADB-A92E8E52BBA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E1950"/>
            </a:solidFill>
          </p:spPr>
          <p:txBody>
            <a:bodyPr/>
            <a:lstStyle/>
            <a:p>
              <a:endParaRPr lang="en-ZA"/>
            </a:p>
          </p:txBody>
        </p:sp>
        <p:sp>
          <p:nvSpPr>
            <p:cNvPr id="25" name="TextBox 25">
              <a:extLst>
                <a:ext uri="{FF2B5EF4-FFF2-40B4-BE49-F238E27FC236}">
                  <a16:creationId xmlns:a16="http://schemas.microsoft.com/office/drawing/2014/main" id="{2FDE4F55-1186-032F-87C3-217DBE328C5F}"/>
                </a:ext>
              </a:extLst>
            </p:cNvPr>
            <p:cNvSpPr txBox="1"/>
            <p:nvPr/>
          </p:nvSpPr>
          <p:spPr>
            <a:xfrm>
              <a:off x="76200" y="38100"/>
              <a:ext cx="660400" cy="698500"/>
            </a:xfrm>
            <a:prstGeom prst="rect">
              <a:avLst/>
            </a:prstGeom>
          </p:spPr>
          <p:txBody>
            <a:bodyPr lIns="50800" tIns="50800" rIns="50800" bIns="50800" rtlCol="0" anchor="ctr"/>
            <a:lstStyle/>
            <a:p>
              <a:pPr algn="ctr">
                <a:lnSpc>
                  <a:spcPts val="2430"/>
                </a:lnSpc>
              </a:pPr>
              <a:endParaRPr/>
            </a:p>
          </p:txBody>
        </p:sp>
      </p:grpSp>
      <p:pic>
        <p:nvPicPr>
          <p:cNvPr id="27" name="Picture 26">
            <a:extLst>
              <a:ext uri="{FF2B5EF4-FFF2-40B4-BE49-F238E27FC236}">
                <a16:creationId xmlns:a16="http://schemas.microsoft.com/office/drawing/2014/main" id="{DB99CA6F-5D73-234F-C85D-3F65EB9BF8C4}"/>
              </a:ext>
            </a:extLst>
          </p:cNvPr>
          <p:cNvPicPr>
            <a:picLocks noChangeAspect="1"/>
          </p:cNvPicPr>
          <p:nvPr/>
        </p:nvPicPr>
        <p:blipFill>
          <a:blip r:embed="rId4"/>
          <a:stretch>
            <a:fillRect/>
          </a:stretch>
        </p:blipFill>
        <p:spPr>
          <a:xfrm>
            <a:off x="8893122" y="2400300"/>
            <a:ext cx="4953000" cy="5000625"/>
          </a:xfrm>
          <a:prstGeom prst="rect">
            <a:avLst/>
          </a:prstGeom>
        </p:spPr>
      </p:pic>
      <p:sp>
        <p:nvSpPr>
          <p:cNvPr id="28" name="TextBox 27">
            <a:extLst>
              <a:ext uri="{FF2B5EF4-FFF2-40B4-BE49-F238E27FC236}">
                <a16:creationId xmlns:a16="http://schemas.microsoft.com/office/drawing/2014/main" id="{725EE326-E63A-46A6-84BA-5698CCC93565}"/>
              </a:ext>
            </a:extLst>
          </p:cNvPr>
          <p:cNvSpPr txBox="1"/>
          <p:nvPr/>
        </p:nvSpPr>
        <p:spPr>
          <a:xfrm>
            <a:off x="3352800" y="797606"/>
            <a:ext cx="6193992" cy="523220"/>
          </a:xfrm>
          <a:prstGeom prst="rect">
            <a:avLst/>
          </a:prstGeom>
          <a:noFill/>
        </p:spPr>
        <p:txBody>
          <a:bodyPr wrap="square" rtlCol="0">
            <a:spAutoFit/>
          </a:bodyPr>
          <a:lstStyle/>
          <a:p>
            <a:r>
              <a:rPr lang="en-ZA" sz="2800" b="1" dirty="0">
                <a:solidFill>
                  <a:schemeClr val="bg1"/>
                </a:solidFill>
              </a:rPr>
              <a:t>WORKSHOP EVALUATION</a:t>
            </a:r>
          </a:p>
        </p:txBody>
      </p:sp>
    </p:spTree>
    <p:extLst>
      <p:ext uri="{BB962C8B-B14F-4D97-AF65-F5344CB8AC3E}">
        <p14:creationId xmlns:p14="http://schemas.microsoft.com/office/powerpoint/2010/main" val="3097137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309860"/>
          </a:xfrm>
          <a:custGeom>
            <a:avLst/>
            <a:gdLst/>
            <a:ahLst/>
            <a:cxnLst/>
            <a:rect l="l" t="t" r="r" b="b"/>
            <a:pathLst>
              <a:path w="18288000" h="10309860">
                <a:moveTo>
                  <a:pt x="0" y="0"/>
                </a:moveTo>
                <a:lnTo>
                  <a:pt x="18288000" y="0"/>
                </a:lnTo>
                <a:lnTo>
                  <a:pt x="18288000" y="10309860"/>
                </a:lnTo>
                <a:lnTo>
                  <a:pt x="0" y="10309860"/>
                </a:lnTo>
                <a:lnTo>
                  <a:pt x="0" y="0"/>
                </a:lnTo>
                <a:close/>
              </a:path>
            </a:pathLst>
          </a:custGeom>
          <a:blipFill>
            <a:blip r:embed="rId2"/>
            <a:stretch>
              <a:fillRect/>
            </a:stretch>
          </a:blipFill>
        </p:spPr>
        <p:txBody>
          <a:bodyPr/>
          <a:lstStyle/>
          <a:p>
            <a:endParaRPr lang="en-ZA"/>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21166" y="8533154"/>
            <a:ext cx="3487311" cy="988939"/>
          </a:xfrm>
          <a:custGeom>
            <a:avLst/>
            <a:gdLst/>
            <a:ahLst/>
            <a:cxnLst/>
            <a:rect l="l" t="t" r="r" b="b"/>
            <a:pathLst>
              <a:path w="3487311" h="988939">
                <a:moveTo>
                  <a:pt x="0" y="0"/>
                </a:moveTo>
                <a:lnTo>
                  <a:pt x="3487310" y="0"/>
                </a:lnTo>
                <a:lnTo>
                  <a:pt x="3487310" y="988938"/>
                </a:lnTo>
                <a:lnTo>
                  <a:pt x="0" y="988938"/>
                </a:lnTo>
                <a:lnTo>
                  <a:pt x="0" y="0"/>
                </a:lnTo>
                <a:close/>
              </a:path>
            </a:pathLst>
          </a:custGeom>
          <a:blipFill>
            <a:blip r:embed="rId2"/>
            <a:stretch>
              <a:fillRect/>
            </a:stretch>
          </a:blipFill>
        </p:spPr>
        <p:txBody>
          <a:bodyPr/>
          <a:lstStyle/>
          <a:p>
            <a:endParaRPr lang="en-ZA"/>
          </a:p>
        </p:txBody>
      </p:sp>
      <p:sp>
        <p:nvSpPr>
          <p:cNvPr id="3" name="TextBox 3"/>
          <p:cNvSpPr txBox="1"/>
          <p:nvPr/>
        </p:nvSpPr>
        <p:spPr>
          <a:xfrm>
            <a:off x="7185361" y="8591819"/>
            <a:ext cx="7786216" cy="930274"/>
          </a:xfrm>
          <a:prstGeom prst="rect">
            <a:avLst/>
          </a:prstGeom>
        </p:spPr>
        <p:txBody>
          <a:bodyPr lIns="0" tIns="0" rIns="0" bIns="0" rtlCol="0" anchor="t">
            <a:spAutoFit/>
          </a:bodyPr>
          <a:lstStyle/>
          <a:p>
            <a:pPr algn="just">
              <a:lnSpc>
                <a:spcPts val="1894"/>
              </a:lnSpc>
            </a:pPr>
            <a:r>
              <a:rPr lang="en-US" sz="1353">
                <a:solidFill>
                  <a:srgbClr val="10344F"/>
                </a:solidFill>
                <a:latin typeface="Avenir Next Thai Modern"/>
                <a:ea typeface="Avenir Next Thai Modern"/>
                <a:cs typeface="Avenir Next Thai Modern"/>
                <a:sym typeface="Avenir Next Thai Modern"/>
              </a:rPr>
              <a:t>Funded by the European Union. Views and opinions expressed are however those of the authors) only and do not necessarily reflect those of the European Union or the European Education and Culture Executive Agency (EACEA). Neither the European Union nor the granting authority can be held responsible for them.</a:t>
            </a:r>
          </a:p>
        </p:txBody>
      </p:sp>
      <p:sp>
        <p:nvSpPr>
          <p:cNvPr id="4" name="Freeform 4"/>
          <p:cNvSpPr/>
          <p:nvPr/>
        </p:nvSpPr>
        <p:spPr>
          <a:xfrm>
            <a:off x="6939583" y="1028700"/>
            <a:ext cx="4408834" cy="3954984"/>
          </a:xfrm>
          <a:custGeom>
            <a:avLst/>
            <a:gdLst/>
            <a:ahLst/>
            <a:cxnLst/>
            <a:rect l="l" t="t" r="r" b="b"/>
            <a:pathLst>
              <a:path w="4408834" h="3954984">
                <a:moveTo>
                  <a:pt x="0" y="0"/>
                </a:moveTo>
                <a:lnTo>
                  <a:pt x="4408834" y="0"/>
                </a:lnTo>
                <a:lnTo>
                  <a:pt x="4408834" y="3954984"/>
                </a:lnTo>
                <a:lnTo>
                  <a:pt x="0" y="3954984"/>
                </a:lnTo>
                <a:lnTo>
                  <a:pt x="0" y="0"/>
                </a:lnTo>
                <a:close/>
              </a:path>
            </a:pathLst>
          </a:custGeom>
          <a:blipFill>
            <a:blip r:embed="rId3"/>
            <a:stretch>
              <a:fillRect l="-25014" t="-6721" r="-41191" b="-56015"/>
            </a:stretch>
          </a:blipFill>
        </p:spPr>
        <p:txBody>
          <a:bodyPr/>
          <a:lstStyle/>
          <a:p>
            <a:endParaRPr lang="en-ZA"/>
          </a:p>
        </p:txBody>
      </p:sp>
      <p:grpSp>
        <p:nvGrpSpPr>
          <p:cNvPr id="5" name="Group 5"/>
          <p:cNvGrpSpPr/>
          <p:nvPr/>
        </p:nvGrpSpPr>
        <p:grpSpPr>
          <a:xfrm>
            <a:off x="16328171" y="1236011"/>
            <a:ext cx="6346471" cy="8499359"/>
            <a:chOff x="0" y="0"/>
            <a:chExt cx="812800" cy="1088523"/>
          </a:xfrm>
        </p:grpSpPr>
        <p:sp>
          <p:nvSpPr>
            <p:cNvPr id="6" name="Freeform 6"/>
            <p:cNvSpPr/>
            <p:nvPr/>
          </p:nvSpPr>
          <p:spPr>
            <a:xfrm>
              <a:off x="0" y="0"/>
              <a:ext cx="812800" cy="1088523"/>
            </a:xfrm>
            <a:custGeom>
              <a:avLst/>
              <a:gdLst/>
              <a:ahLst/>
              <a:cxnLst/>
              <a:rect l="l" t="t" r="r" b="b"/>
              <a:pathLst>
                <a:path w="812800" h="1088523">
                  <a:moveTo>
                    <a:pt x="406400" y="0"/>
                  </a:moveTo>
                  <a:cubicBezTo>
                    <a:pt x="181951" y="0"/>
                    <a:pt x="0" y="243674"/>
                    <a:pt x="0" y="544261"/>
                  </a:cubicBezTo>
                  <a:cubicBezTo>
                    <a:pt x="0" y="844849"/>
                    <a:pt x="181951" y="1088523"/>
                    <a:pt x="406400" y="1088523"/>
                  </a:cubicBezTo>
                  <a:cubicBezTo>
                    <a:pt x="630849" y="1088523"/>
                    <a:pt x="812800" y="844849"/>
                    <a:pt x="812800" y="544261"/>
                  </a:cubicBezTo>
                  <a:cubicBezTo>
                    <a:pt x="812800" y="243674"/>
                    <a:pt x="630849" y="0"/>
                    <a:pt x="406400" y="0"/>
                  </a:cubicBezTo>
                  <a:close/>
                </a:path>
              </a:pathLst>
            </a:custGeom>
            <a:ln w="295275" cap="sq">
              <a:solidFill>
                <a:srgbClr val="A66034">
                  <a:alpha val="18824"/>
                </a:srgbClr>
              </a:solidFill>
              <a:prstDash val="solid"/>
              <a:miter/>
            </a:ln>
          </p:spPr>
          <p:txBody>
            <a:bodyPr/>
            <a:lstStyle/>
            <a:p>
              <a:endParaRPr lang="en-ZA"/>
            </a:p>
          </p:txBody>
        </p:sp>
        <p:sp>
          <p:nvSpPr>
            <p:cNvPr id="7" name="TextBox 7"/>
            <p:cNvSpPr txBox="1"/>
            <p:nvPr/>
          </p:nvSpPr>
          <p:spPr>
            <a:xfrm>
              <a:off x="76200" y="63949"/>
              <a:ext cx="660400" cy="922525"/>
            </a:xfrm>
            <a:prstGeom prst="rect">
              <a:avLst/>
            </a:prstGeom>
          </p:spPr>
          <p:txBody>
            <a:bodyPr lIns="15539" tIns="15539" rIns="15539" bIns="15539" rtlCol="0" anchor="ctr"/>
            <a:lstStyle/>
            <a:p>
              <a:pPr algn="ctr">
                <a:lnSpc>
                  <a:spcPts val="1241"/>
                </a:lnSpc>
              </a:pPr>
              <a:endParaRPr/>
            </a:p>
          </p:txBody>
        </p:sp>
      </p:grpSp>
      <p:grpSp>
        <p:nvGrpSpPr>
          <p:cNvPr id="8" name="Group 8"/>
          <p:cNvGrpSpPr/>
          <p:nvPr/>
        </p:nvGrpSpPr>
        <p:grpSpPr>
          <a:xfrm>
            <a:off x="3505360" y="6950642"/>
            <a:ext cx="11892254" cy="887246"/>
            <a:chOff x="0" y="0"/>
            <a:chExt cx="15856338" cy="1182994"/>
          </a:xfrm>
        </p:grpSpPr>
        <p:sp>
          <p:nvSpPr>
            <p:cNvPr id="9" name="Freeform 9"/>
            <p:cNvSpPr/>
            <p:nvPr/>
          </p:nvSpPr>
          <p:spPr>
            <a:xfrm>
              <a:off x="0" y="38863"/>
              <a:ext cx="2038646" cy="1144132"/>
            </a:xfrm>
            <a:custGeom>
              <a:avLst/>
              <a:gdLst/>
              <a:ahLst/>
              <a:cxnLst/>
              <a:rect l="l" t="t" r="r" b="b"/>
              <a:pathLst>
                <a:path w="2038646" h="1144132">
                  <a:moveTo>
                    <a:pt x="0" y="0"/>
                  </a:moveTo>
                  <a:lnTo>
                    <a:pt x="2038646" y="0"/>
                  </a:lnTo>
                  <a:lnTo>
                    <a:pt x="2038646" y="1144131"/>
                  </a:lnTo>
                  <a:lnTo>
                    <a:pt x="0" y="1144131"/>
                  </a:lnTo>
                  <a:lnTo>
                    <a:pt x="0" y="0"/>
                  </a:lnTo>
                  <a:close/>
                </a:path>
              </a:pathLst>
            </a:custGeom>
            <a:blipFill>
              <a:blip r:embed="rId4"/>
              <a:stretch>
                <a:fillRect r="-169606"/>
              </a:stretch>
            </a:blipFill>
          </p:spPr>
          <p:txBody>
            <a:bodyPr/>
            <a:lstStyle/>
            <a:p>
              <a:endParaRPr lang="en-ZA"/>
            </a:p>
          </p:txBody>
        </p:sp>
        <p:sp>
          <p:nvSpPr>
            <p:cNvPr id="10" name="Freeform 10"/>
            <p:cNvSpPr/>
            <p:nvPr/>
          </p:nvSpPr>
          <p:spPr>
            <a:xfrm>
              <a:off x="4324820" y="0"/>
              <a:ext cx="1540207" cy="1080078"/>
            </a:xfrm>
            <a:custGeom>
              <a:avLst/>
              <a:gdLst/>
              <a:ahLst/>
              <a:cxnLst/>
              <a:rect l="l" t="t" r="r" b="b"/>
              <a:pathLst>
                <a:path w="1540207" h="1080078">
                  <a:moveTo>
                    <a:pt x="0" y="0"/>
                  </a:moveTo>
                  <a:lnTo>
                    <a:pt x="1540207" y="0"/>
                  </a:lnTo>
                  <a:lnTo>
                    <a:pt x="1540207" y="1080078"/>
                  </a:lnTo>
                  <a:lnTo>
                    <a:pt x="0" y="1080078"/>
                  </a:lnTo>
                  <a:lnTo>
                    <a:pt x="0" y="0"/>
                  </a:lnTo>
                  <a:close/>
                </a:path>
              </a:pathLst>
            </a:custGeom>
            <a:blipFill>
              <a:blip r:embed="rId4"/>
              <a:stretch>
                <a:fillRect l="-256855" b="-5930"/>
              </a:stretch>
            </a:blipFill>
          </p:spPr>
          <p:txBody>
            <a:bodyPr/>
            <a:lstStyle/>
            <a:p>
              <a:endParaRPr lang="en-ZA"/>
            </a:p>
          </p:txBody>
        </p:sp>
        <p:sp>
          <p:nvSpPr>
            <p:cNvPr id="11" name="Freeform 11"/>
            <p:cNvSpPr/>
            <p:nvPr/>
          </p:nvSpPr>
          <p:spPr>
            <a:xfrm>
              <a:off x="6109082" y="49751"/>
              <a:ext cx="4722855" cy="1080078"/>
            </a:xfrm>
            <a:custGeom>
              <a:avLst/>
              <a:gdLst/>
              <a:ahLst/>
              <a:cxnLst/>
              <a:rect l="l" t="t" r="r" b="b"/>
              <a:pathLst>
                <a:path w="4722855" h="1080078">
                  <a:moveTo>
                    <a:pt x="0" y="0"/>
                  </a:moveTo>
                  <a:lnTo>
                    <a:pt x="4722855" y="0"/>
                  </a:lnTo>
                  <a:lnTo>
                    <a:pt x="4722855" y="1080077"/>
                  </a:lnTo>
                  <a:lnTo>
                    <a:pt x="0" y="1080077"/>
                  </a:lnTo>
                  <a:lnTo>
                    <a:pt x="0" y="0"/>
                  </a:lnTo>
                  <a:close/>
                </a:path>
              </a:pathLst>
            </a:custGeom>
            <a:blipFill>
              <a:blip r:embed="rId5"/>
              <a:stretch>
                <a:fillRect b="-3150"/>
              </a:stretch>
            </a:blipFill>
          </p:spPr>
          <p:txBody>
            <a:bodyPr/>
            <a:lstStyle/>
            <a:p>
              <a:endParaRPr lang="en-ZA"/>
            </a:p>
          </p:txBody>
        </p:sp>
        <p:sp>
          <p:nvSpPr>
            <p:cNvPr id="12" name="Freeform 12"/>
            <p:cNvSpPr/>
            <p:nvPr/>
          </p:nvSpPr>
          <p:spPr>
            <a:xfrm>
              <a:off x="10715634" y="199443"/>
              <a:ext cx="5140705" cy="880635"/>
            </a:xfrm>
            <a:custGeom>
              <a:avLst/>
              <a:gdLst/>
              <a:ahLst/>
              <a:cxnLst/>
              <a:rect l="l" t="t" r="r" b="b"/>
              <a:pathLst>
                <a:path w="5140705" h="880635">
                  <a:moveTo>
                    <a:pt x="0" y="0"/>
                  </a:moveTo>
                  <a:lnTo>
                    <a:pt x="5140704" y="0"/>
                  </a:lnTo>
                  <a:lnTo>
                    <a:pt x="5140704" y="880635"/>
                  </a:lnTo>
                  <a:lnTo>
                    <a:pt x="0" y="880635"/>
                  </a:lnTo>
                  <a:lnTo>
                    <a:pt x="0" y="0"/>
                  </a:lnTo>
                  <a:close/>
                </a:path>
              </a:pathLst>
            </a:custGeom>
            <a:blipFill>
              <a:blip r:embed="rId6"/>
              <a:stretch>
                <a:fillRect/>
              </a:stretch>
            </a:blipFill>
          </p:spPr>
          <p:txBody>
            <a:bodyPr/>
            <a:lstStyle/>
            <a:p>
              <a:endParaRPr lang="en-ZA"/>
            </a:p>
          </p:txBody>
        </p:sp>
        <p:sp>
          <p:nvSpPr>
            <p:cNvPr id="13" name="Freeform 13"/>
            <p:cNvSpPr/>
            <p:nvPr/>
          </p:nvSpPr>
          <p:spPr>
            <a:xfrm>
              <a:off x="2238061" y="385273"/>
              <a:ext cx="2038486" cy="674016"/>
            </a:xfrm>
            <a:custGeom>
              <a:avLst/>
              <a:gdLst/>
              <a:ahLst/>
              <a:cxnLst/>
              <a:rect l="l" t="t" r="r" b="b"/>
              <a:pathLst>
                <a:path w="2038486" h="674016">
                  <a:moveTo>
                    <a:pt x="0" y="0"/>
                  </a:moveTo>
                  <a:lnTo>
                    <a:pt x="2038486" y="0"/>
                  </a:lnTo>
                  <a:lnTo>
                    <a:pt x="2038486" y="674016"/>
                  </a:lnTo>
                  <a:lnTo>
                    <a:pt x="0" y="674016"/>
                  </a:lnTo>
                  <a:lnTo>
                    <a:pt x="0" y="0"/>
                  </a:lnTo>
                  <a:close/>
                </a:path>
              </a:pathLst>
            </a:custGeom>
            <a:blipFill>
              <a:blip r:embed="rId7"/>
              <a:stretch>
                <a:fillRect/>
              </a:stretch>
            </a:blipFill>
          </p:spPr>
          <p:txBody>
            <a:bodyPr/>
            <a:lstStyle/>
            <a:p>
              <a:endParaRPr lang="en-ZA"/>
            </a:p>
          </p:txBody>
        </p:sp>
      </p:grpSp>
      <p:sp>
        <p:nvSpPr>
          <p:cNvPr id="14" name="AutoShape 14"/>
          <p:cNvSpPr/>
          <p:nvPr/>
        </p:nvSpPr>
        <p:spPr>
          <a:xfrm>
            <a:off x="2260784" y="8185521"/>
            <a:ext cx="13795896" cy="0"/>
          </a:xfrm>
          <a:prstGeom prst="line">
            <a:avLst/>
          </a:prstGeom>
          <a:ln w="38100" cap="flat">
            <a:solidFill>
              <a:srgbClr val="AE1950"/>
            </a:solidFill>
            <a:prstDash val="solid"/>
            <a:headEnd type="none" w="sm" len="sm"/>
            <a:tailEnd type="none" w="sm" len="sm"/>
          </a:ln>
        </p:spPr>
        <p:txBody>
          <a:bodyPr/>
          <a:lstStyle/>
          <a:p>
            <a:endParaRPr lang="en-ZA"/>
          </a:p>
        </p:txBody>
      </p:sp>
      <p:sp>
        <p:nvSpPr>
          <p:cNvPr id="15" name="TextBox 15"/>
          <p:cNvSpPr txBox="1"/>
          <p:nvPr/>
        </p:nvSpPr>
        <p:spPr>
          <a:xfrm>
            <a:off x="6508476" y="4802709"/>
            <a:ext cx="4676290" cy="1659393"/>
          </a:xfrm>
          <a:prstGeom prst="rect">
            <a:avLst/>
          </a:prstGeom>
        </p:spPr>
        <p:txBody>
          <a:bodyPr lIns="0" tIns="0" rIns="0" bIns="0" rtlCol="0" anchor="t">
            <a:spAutoFit/>
          </a:bodyPr>
          <a:lstStyle/>
          <a:p>
            <a:pPr algn="ctr">
              <a:lnSpc>
                <a:spcPts val="13643"/>
              </a:lnSpc>
            </a:pPr>
            <a:r>
              <a:rPr lang="en-US" sz="9745">
                <a:solidFill>
                  <a:srgbClr val="D36923"/>
                </a:solidFill>
                <a:latin typeface="Holiday"/>
                <a:ea typeface="Holiday"/>
                <a:cs typeface="Holiday"/>
                <a:sym typeface="Holiday"/>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45024" y="299109"/>
            <a:ext cx="19527170" cy="1452542"/>
            <a:chOff x="0" y="-85585"/>
            <a:chExt cx="8717910" cy="648488"/>
          </a:xfrm>
        </p:grpSpPr>
        <p:sp>
          <p:nvSpPr>
            <p:cNvPr id="3" name="Freeform 3"/>
            <p:cNvSpPr/>
            <p:nvPr/>
          </p:nvSpPr>
          <p:spPr>
            <a:xfrm>
              <a:off x="112004" y="-85585"/>
              <a:ext cx="8605906" cy="562903"/>
            </a:xfrm>
            <a:custGeom>
              <a:avLst/>
              <a:gdLst/>
              <a:ahLst/>
              <a:cxnLst/>
              <a:rect l="l" t="t" r="r" b="b"/>
              <a:pathLst>
                <a:path w="8605906" h="562903">
                  <a:moveTo>
                    <a:pt x="10844" y="0"/>
                  </a:moveTo>
                  <a:lnTo>
                    <a:pt x="8595062" y="0"/>
                  </a:lnTo>
                  <a:cubicBezTo>
                    <a:pt x="8601052" y="0"/>
                    <a:pt x="8605906" y="4855"/>
                    <a:pt x="8605906" y="10844"/>
                  </a:cubicBezTo>
                  <a:lnTo>
                    <a:pt x="8605906" y="552059"/>
                  </a:lnTo>
                  <a:cubicBezTo>
                    <a:pt x="8605906" y="558048"/>
                    <a:pt x="8601052" y="562903"/>
                    <a:pt x="8595062" y="562903"/>
                  </a:cubicBezTo>
                  <a:lnTo>
                    <a:pt x="10844" y="562903"/>
                  </a:lnTo>
                  <a:cubicBezTo>
                    <a:pt x="7968" y="562903"/>
                    <a:pt x="5210" y="561760"/>
                    <a:pt x="3176" y="559727"/>
                  </a:cubicBezTo>
                  <a:cubicBezTo>
                    <a:pt x="1142" y="557693"/>
                    <a:pt x="0" y="554935"/>
                    <a:pt x="0" y="552059"/>
                  </a:cubicBezTo>
                  <a:lnTo>
                    <a:pt x="0" y="10844"/>
                  </a:lnTo>
                  <a:cubicBezTo>
                    <a:pt x="0" y="4855"/>
                    <a:pt x="4855" y="0"/>
                    <a:pt x="10844" y="0"/>
                  </a:cubicBezTo>
                  <a:close/>
                </a:path>
              </a:pathLst>
            </a:custGeom>
            <a:solidFill>
              <a:srgbClr val="AE1950"/>
            </a:solidFill>
            <a:ln w="28575" cap="rnd">
              <a:solidFill>
                <a:srgbClr val="FFFEFE"/>
              </a:solidFill>
              <a:prstDash val="solid"/>
              <a:round/>
            </a:ln>
          </p:spPr>
          <p:txBody>
            <a:bodyPr/>
            <a:lstStyle/>
            <a:p>
              <a:endParaRPr lang="en-ZA" dirty="0"/>
            </a:p>
          </p:txBody>
        </p:sp>
        <p:sp>
          <p:nvSpPr>
            <p:cNvPr id="4" name="TextBox 4"/>
            <p:cNvSpPr txBox="1"/>
            <p:nvPr/>
          </p:nvSpPr>
          <p:spPr>
            <a:xfrm>
              <a:off x="0" y="-38100"/>
              <a:ext cx="8605906" cy="601003"/>
            </a:xfrm>
            <a:prstGeom prst="rect">
              <a:avLst/>
            </a:prstGeom>
          </p:spPr>
          <p:txBody>
            <a:bodyPr lIns="15658" tIns="15658" rIns="15658" bIns="15658" rtlCol="0" anchor="ctr"/>
            <a:lstStyle/>
            <a:p>
              <a:pPr algn="ctr">
                <a:lnSpc>
                  <a:spcPts val="1251"/>
                </a:lnSpc>
              </a:pPr>
              <a:endParaRPr/>
            </a:p>
          </p:txBody>
        </p:sp>
      </p:grpSp>
      <p:grpSp>
        <p:nvGrpSpPr>
          <p:cNvPr id="5" name="Group 5"/>
          <p:cNvGrpSpPr/>
          <p:nvPr/>
        </p:nvGrpSpPr>
        <p:grpSpPr>
          <a:xfrm>
            <a:off x="696519" y="7164"/>
            <a:ext cx="2228134" cy="222813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EFE"/>
            </a:solidFill>
            <a:ln cap="sq">
              <a:noFill/>
              <a:prstDash val="solid"/>
              <a:miter/>
            </a:ln>
          </p:spPr>
          <p:txBody>
            <a:bodyPr/>
            <a:lstStyle/>
            <a:p>
              <a:endParaRPr lang="en-ZA"/>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351"/>
                </a:lnSpc>
              </a:pPr>
              <a:endParaRPr/>
            </a:p>
          </p:txBody>
        </p:sp>
      </p:grpSp>
      <p:sp>
        <p:nvSpPr>
          <p:cNvPr id="8" name="Freeform 8"/>
          <p:cNvSpPr/>
          <p:nvPr/>
        </p:nvSpPr>
        <p:spPr>
          <a:xfrm>
            <a:off x="696519" y="124024"/>
            <a:ext cx="2223281" cy="1994414"/>
          </a:xfrm>
          <a:custGeom>
            <a:avLst/>
            <a:gdLst/>
            <a:ahLst/>
            <a:cxnLst/>
            <a:rect l="l" t="t" r="r" b="b"/>
            <a:pathLst>
              <a:path w="2223281" h="1994414">
                <a:moveTo>
                  <a:pt x="0" y="0"/>
                </a:moveTo>
                <a:lnTo>
                  <a:pt x="2223281" y="0"/>
                </a:lnTo>
                <a:lnTo>
                  <a:pt x="2223281" y="1994413"/>
                </a:lnTo>
                <a:lnTo>
                  <a:pt x="0" y="1994413"/>
                </a:lnTo>
                <a:lnTo>
                  <a:pt x="0" y="0"/>
                </a:lnTo>
                <a:close/>
              </a:path>
            </a:pathLst>
          </a:custGeom>
          <a:blipFill>
            <a:blip r:embed="rId2"/>
            <a:stretch>
              <a:fillRect l="-25014" t="-6721" r="-41191" b="-56015"/>
            </a:stretch>
          </a:blipFill>
          <a:ln cap="sq">
            <a:noFill/>
            <a:prstDash val="solid"/>
            <a:miter/>
          </a:ln>
        </p:spPr>
        <p:txBody>
          <a:bodyPr/>
          <a:lstStyle/>
          <a:p>
            <a:endParaRPr lang="en-ZA"/>
          </a:p>
        </p:txBody>
      </p:sp>
      <p:sp>
        <p:nvSpPr>
          <p:cNvPr id="9" name="AutoShape 9"/>
          <p:cNvSpPr/>
          <p:nvPr/>
        </p:nvSpPr>
        <p:spPr>
          <a:xfrm flipH="1" flipV="1">
            <a:off x="789064" y="3623664"/>
            <a:ext cx="16470236" cy="0"/>
          </a:xfrm>
          <a:prstGeom prst="line">
            <a:avLst/>
          </a:prstGeom>
          <a:ln w="76200" cap="flat">
            <a:solidFill>
              <a:srgbClr val="AE1950"/>
            </a:solidFill>
            <a:prstDash val="solid"/>
            <a:headEnd type="none" w="sm" len="sm"/>
            <a:tailEnd type="none" w="sm" len="sm"/>
          </a:ln>
        </p:spPr>
        <p:txBody>
          <a:bodyPr/>
          <a:lstStyle/>
          <a:p>
            <a:endParaRPr lang="en-ZA"/>
          </a:p>
        </p:txBody>
      </p:sp>
      <p:grpSp>
        <p:nvGrpSpPr>
          <p:cNvPr id="10" name="Group 10"/>
          <p:cNvGrpSpPr/>
          <p:nvPr/>
        </p:nvGrpSpPr>
        <p:grpSpPr>
          <a:xfrm rot="5400000">
            <a:off x="15164737" y="3436991"/>
            <a:ext cx="373345" cy="373345"/>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E1950"/>
            </a:solidFill>
          </p:spPr>
          <p:txBody>
            <a:bodyPr/>
            <a:lstStyle/>
            <a:p>
              <a:endParaRPr lang="en-ZA"/>
            </a:p>
          </p:txBody>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430"/>
                </a:lnSpc>
              </a:pPr>
              <a:endParaRPr/>
            </a:p>
          </p:txBody>
        </p:sp>
      </p:grpSp>
      <p:grpSp>
        <p:nvGrpSpPr>
          <p:cNvPr id="13" name="Group 13"/>
          <p:cNvGrpSpPr/>
          <p:nvPr/>
        </p:nvGrpSpPr>
        <p:grpSpPr>
          <a:xfrm rot="5400000">
            <a:off x="11016348" y="3436991"/>
            <a:ext cx="373345" cy="373345"/>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E1950"/>
            </a:solidFill>
          </p:spPr>
          <p:txBody>
            <a:bodyPr/>
            <a:lstStyle/>
            <a:p>
              <a:endParaRPr lang="en-ZA"/>
            </a:p>
          </p:txBody>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430"/>
                </a:lnSpc>
              </a:pPr>
              <a:endParaRPr/>
            </a:p>
          </p:txBody>
        </p:sp>
      </p:grpSp>
      <p:grpSp>
        <p:nvGrpSpPr>
          <p:cNvPr id="16" name="Group 16"/>
          <p:cNvGrpSpPr/>
          <p:nvPr/>
        </p:nvGrpSpPr>
        <p:grpSpPr>
          <a:xfrm rot="5400000">
            <a:off x="6651916" y="3436991"/>
            <a:ext cx="373345" cy="373345"/>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E1950"/>
            </a:solidFill>
          </p:spPr>
          <p:txBody>
            <a:bodyPr/>
            <a:lstStyle/>
            <a:p>
              <a:endParaRPr lang="en-ZA"/>
            </a:p>
          </p:txBody>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430"/>
                </a:lnSpc>
              </a:pPr>
              <a:endParaRPr/>
            </a:p>
          </p:txBody>
        </p:sp>
      </p:grpSp>
      <p:grpSp>
        <p:nvGrpSpPr>
          <p:cNvPr id="19" name="Group 19"/>
          <p:cNvGrpSpPr/>
          <p:nvPr/>
        </p:nvGrpSpPr>
        <p:grpSpPr>
          <a:xfrm rot="5400000">
            <a:off x="2081201" y="3436991"/>
            <a:ext cx="373345" cy="373345"/>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E1950"/>
            </a:solidFill>
          </p:spPr>
          <p:txBody>
            <a:bodyPr/>
            <a:lstStyle/>
            <a:p>
              <a:endParaRPr lang="en-ZA"/>
            </a:p>
          </p:txBody>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430"/>
                </a:lnSpc>
              </a:pPr>
              <a:endParaRPr/>
            </a:p>
          </p:txBody>
        </p:sp>
      </p:grpSp>
      <p:sp>
        <p:nvSpPr>
          <p:cNvPr id="22" name="TextBox 22"/>
          <p:cNvSpPr txBox="1"/>
          <p:nvPr/>
        </p:nvSpPr>
        <p:spPr>
          <a:xfrm>
            <a:off x="1457639" y="4280198"/>
            <a:ext cx="3005708" cy="586399"/>
          </a:xfrm>
          <a:prstGeom prst="rect">
            <a:avLst/>
          </a:prstGeom>
        </p:spPr>
        <p:txBody>
          <a:bodyPr lIns="0" tIns="0" rIns="0" bIns="0" rtlCol="0" anchor="t">
            <a:spAutoFit/>
          </a:bodyPr>
          <a:lstStyle/>
          <a:p>
            <a:pPr algn="l">
              <a:lnSpc>
                <a:spcPts val="2328"/>
              </a:lnSpc>
            </a:pPr>
            <a:r>
              <a:rPr lang="en-US" sz="1663" b="1">
                <a:solidFill>
                  <a:srgbClr val="AE1950"/>
                </a:solidFill>
                <a:latin typeface="Avenir Next Thai Modern Bold"/>
                <a:ea typeface="Avenir Next Thai Modern Bold"/>
                <a:cs typeface="Avenir Next Thai Modern Bold"/>
                <a:sym typeface="Avenir Next Thai Modern Bold"/>
              </a:rPr>
              <a:t>Welcome and purpose of online workshop</a:t>
            </a:r>
          </a:p>
        </p:txBody>
      </p:sp>
      <p:sp>
        <p:nvSpPr>
          <p:cNvPr id="23" name="TextBox 23"/>
          <p:cNvSpPr txBox="1"/>
          <p:nvPr/>
        </p:nvSpPr>
        <p:spPr>
          <a:xfrm>
            <a:off x="5522215" y="4308624"/>
            <a:ext cx="3750732" cy="1472224"/>
          </a:xfrm>
          <a:prstGeom prst="rect">
            <a:avLst/>
          </a:prstGeom>
        </p:spPr>
        <p:txBody>
          <a:bodyPr lIns="0" tIns="0" rIns="0" bIns="0" rtlCol="0" anchor="t">
            <a:spAutoFit/>
          </a:bodyPr>
          <a:lstStyle/>
          <a:p>
            <a:pPr marL="0" lvl="0" indent="0" algn="l">
              <a:lnSpc>
                <a:spcPts val="2328"/>
              </a:lnSpc>
              <a:spcBef>
                <a:spcPct val="0"/>
              </a:spcBef>
            </a:pPr>
            <a:r>
              <a:rPr lang="en-US" sz="1663" u="none" strike="noStrike">
                <a:solidFill>
                  <a:srgbClr val="10344F"/>
                </a:solidFill>
                <a:latin typeface="Avenir Next Thai Modern"/>
                <a:ea typeface="Avenir Next Thai Modern"/>
                <a:cs typeface="Avenir Next Thai Modern"/>
                <a:sym typeface="Avenir Next Thai Modern"/>
              </a:rPr>
              <a:t>Current state of Gender Equality and best practises in HE sector (Globally and South Africa) </a:t>
            </a:r>
          </a:p>
          <a:p>
            <a:pPr marL="0" lvl="0" indent="0" algn="l">
              <a:lnSpc>
                <a:spcPts val="2328"/>
              </a:lnSpc>
              <a:spcBef>
                <a:spcPct val="0"/>
              </a:spcBef>
            </a:pPr>
            <a:endParaRPr lang="en-US" sz="1663" u="none" strike="noStrike">
              <a:solidFill>
                <a:srgbClr val="10344F"/>
              </a:solidFill>
              <a:latin typeface="Avenir Next Thai Modern"/>
              <a:ea typeface="Avenir Next Thai Modern"/>
              <a:cs typeface="Avenir Next Thai Modern"/>
              <a:sym typeface="Avenir Next Thai Modern"/>
            </a:endParaRPr>
          </a:p>
          <a:p>
            <a:pPr marL="0" lvl="0" indent="0" algn="l">
              <a:lnSpc>
                <a:spcPts val="2328"/>
              </a:lnSpc>
              <a:spcBef>
                <a:spcPct val="0"/>
              </a:spcBef>
            </a:pPr>
            <a:r>
              <a:rPr lang="en-US" sz="1663" b="1" u="none" strike="noStrike">
                <a:solidFill>
                  <a:srgbClr val="AE1950"/>
                </a:solidFill>
                <a:latin typeface="Avenir Next Thai Modern Bold"/>
                <a:ea typeface="Avenir Next Thai Modern Bold"/>
                <a:cs typeface="Avenir Next Thai Modern Bold"/>
                <a:sym typeface="Avenir Next Thai Modern Bold"/>
              </a:rPr>
              <a:t>Prof Joleen SteynKotze (HSRC) </a:t>
            </a:r>
          </a:p>
        </p:txBody>
      </p:sp>
      <p:sp>
        <p:nvSpPr>
          <p:cNvPr id="24" name="TextBox 24"/>
          <p:cNvSpPr txBox="1"/>
          <p:nvPr/>
        </p:nvSpPr>
        <p:spPr>
          <a:xfrm>
            <a:off x="9706548" y="4272756"/>
            <a:ext cx="3750732" cy="2933816"/>
          </a:xfrm>
          <a:prstGeom prst="rect">
            <a:avLst/>
          </a:prstGeom>
        </p:spPr>
        <p:txBody>
          <a:bodyPr wrap="square" lIns="0" tIns="0" rIns="0" bIns="0" rtlCol="0" anchor="t">
            <a:spAutoFit/>
          </a:bodyPr>
          <a:lstStyle/>
          <a:p>
            <a:pPr algn="l">
              <a:lnSpc>
                <a:spcPts val="2328"/>
              </a:lnSpc>
            </a:pPr>
            <a:r>
              <a:rPr lang="en-US" sz="1663" dirty="0">
                <a:solidFill>
                  <a:srgbClr val="10344F"/>
                </a:solidFill>
                <a:latin typeface="Avenir Next Thai Modern"/>
                <a:ea typeface="Avenir Next Thai Modern"/>
                <a:cs typeface="Avenir Next Thai Modern"/>
                <a:sym typeface="Avenir Next Thai Modern"/>
              </a:rPr>
              <a:t>Overview provided of institutional instruments promoting gender equality </a:t>
            </a:r>
          </a:p>
          <a:p>
            <a:pPr algn="l">
              <a:lnSpc>
                <a:spcPts val="2328"/>
              </a:lnSpc>
            </a:pPr>
            <a:endParaRPr lang="en-US" sz="1663" dirty="0">
              <a:solidFill>
                <a:srgbClr val="10344F"/>
              </a:solidFill>
              <a:latin typeface="Avenir Next Thai Modern"/>
              <a:ea typeface="Avenir Next Thai Modern"/>
              <a:cs typeface="Avenir Next Thai Modern"/>
              <a:sym typeface="Avenir Next Thai Modern"/>
            </a:endParaRPr>
          </a:p>
          <a:p>
            <a:pPr algn="l">
              <a:lnSpc>
                <a:spcPts val="2328"/>
              </a:lnSpc>
            </a:pPr>
            <a:r>
              <a:rPr lang="en-US" sz="1663" b="1" dirty="0">
                <a:solidFill>
                  <a:srgbClr val="AE1950"/>
                </a:solidFill>
                <a:latin typeface="Avenir Next Thai Modern Bold"/>
                <a:ea typeface="Avenir Next Thai Modern Bold"/>
                <a:cs typeface="Avenir Next Thai Modern Bold"/>
                <a:sym typeface="Avenir Next Thai Modern Bold"/>
              </a:rPr>
              <a:t>(Policies &amp; Governance structures;</a:t>
            </a:r>
          </a:p>
          <a:p>
            <a:pPr algn="l">
              <a:lnSpc>
                <a:spcPts val="2328"/>
              </a:lnSpc>
            </a:pPr>
            <a:r>
              <a:rPr lang="en-US" sz="1663" b="1" dirty="0">
                <a:solidFill>
                  <a:srgbClr val="AE1950"/>
                </a:solidFill>
                <a:latin typeface="Avenir Next Thai Modern Bold"/>
                <a:ea typeface="Avenir Next Thai Modern Bold"/>
                <a:cs typeface="Avenir Next Thai Modern Bold"/>
                <a:sym typeface="Avenir Next Thai Modern Bold"/>
              </a:rPr>
              <a:t>V2030; Institutional Transformation Plan; EE Plan &amp; Report; Academic Performance Plan &amp; Reporting; MERL) – Dr Ruby-Ann Levendal (Nelson Mandela University)</a:t>
            </a:r>
          </a:p>
        </p:txBody>
      </p:sp>
      <p:sp>
        <p:nvSpPr>
          <p:cNvPr id="25" name="TextBox 25"/>
          <p:cNvSpPr txBox="1"/>
          <p:nvPr/>
        </p:nvSpPr>
        <p:spPr>
          <a:xfrm>
            <a:off x="14326053" y="4289723"/>
            <a:ext cx="2933247" cy="3652988"/>
          </a:xfrm>
          <a:prstGeom prst="rect">
            <a:avLst/>
          </a:prstGeom>
        </p:spPr>
        <p:txBody>
          <a:bodyPr wrap="square" lIns="0" tIns="0" rIns="0" bIns="0" rtlCol="0" anchor="t">
            <a:spAutoFit/>
          </a:bodyPr>
          <a:lstStyle/>
          <a:p>
            <a:pPr algn="l">
              <a:lnSpc>
                <a:spcPts val="2240"/>
              </a:lnSpc>
            </a:pPr>
            <a:r>
              <a:rPr lang="en-US" sz="1600" dirty="0">
                <a:solidFill>
                  <a:srgbClr val="10344F"/>
                </a:solidFill>
                <a:latin typeface="Avenir Next Thai Modern"/>
                <a:ea typeface="Avenir Next Thai Modern"/>
                <a:cs typeface="Avenir Next Thai Modern"/>
                <a:sym typeface="Avenir Next Thai Modern"/>
              </a:rPr>
              <a:t>Identify elements of Gender Equality that requires improvement </a:t>
            </a:r>
          </a:p>
          <a:p>
            <a:pPr algn="l">
              <a:lnSpc>
                <a:spcPts val="2240"/>
              </a:lnSpc>
            </a:pPr>
            <a:r>
              <a:rPr lang="en-US" sz="1600" b="1" dirty="0">
                <a:solidFill>
                  <a:srgbClr val="AE1950"/>
                </a:solidFill>
                <a:latin typeface="Avenir Next Thai Modern Bold"/>
                <a:ea typeface="Avenir Next Thai Modern Bold"/>
                <a:cs typeface="Avenir Next Thai Modern Bold"/>
                <a:sym typeface="Avenir Next Thai Modern Bold"/>
              </a:rPr>
              <a:t>(breakaway rooms)</a:t>
            </a:r>
          </a:p>
          <a:p>
            <a:pPr algn="l">
              <a:lnSpc>
                <a:spcPts val="2240"/>
              </a:lnSpc>
            </a:pPr>
            <a:endParaRPr lang="en-US" sz="1600" b="1" dirty="0">
              <a:solidFill>
                <a:srgbClr val="AE1950"/>
              </a:solidFill>
              <a:latin typeface="Avenir Next Thai Modern Bold"/>
              <a:ea typeface="Avenir Next Thai Modern Bold"/>
              <a:cs typeface="Avenir Next Thai Modern Bold"/>
              <a:sym typeface="Avenir Next Thai Modern Bold"/>
            </a:endParaRPr>
          </a:p>
          <a:p>
            <a:pPr algn="l">
              <a:lnSpc>
                <a:spcPts val="2240"/>
              </a:lnSpc>
            </a:pPr>
            <a:r>
              <a:rPr lang="en-US" sz="1600" b="1" dirty="0">
                <a:solidFill>
                  <a:srgbClr val="AE1950"/>
                </a:solidFill>
                <a:latin typeface="Avenir Next Thai Modern Bold"/>
                <a:ea typeface="Avenir Next Thai Modern Bold"/>
                <a:cs typeface="Avenir Next Thai Modern Bold"/>
                <a:sym typeface="Avenir Next Thai Modern Bold"/>
              </a:rPr>
              <a:t>Facilitators &amp; Rapporteurs:</a:t>
            </a:r>
          </a:p>
          <a:p>
            <a:pPr marL="342900" indent="-342900" algn="l">
              <a:lnSpc>
                <a:spcPts val="2240"/>
              </a:lnSpc>
              <a:buAutoNum type="arabicPeriod"/>
            </a:pPr>
            <a:r>
              <a:rPr lang="en-US" sz="1600" b="1" dirty="0">
                <a:solidFill>
                  <a:srgbClr val="AE1950"/>
                </a:solidFill>
                <a:latin typeface="Avenir Next Thai Modern Bold"/>
                <a:ea typeface="Avenir Next Thai Modern Bold"/>
                <a:cs typeface="Avenir Next Thai Modern Bold"/>
                <a:sym typeface="Avenir Next Thai Modern Bold"/>
              </a:rPr>
              <a:t>Mx Vuyo Ngcofe</a:t>
            </a:r>
          </a:p>
          <a:p>
            <a:pPr marL="342900" indent="-342900" algn="l">
              <a:lnSpc>
                <a:spcPts val="2240"/>
              </a:lnSpc>
              <a:buAutoNum type="arabicPeriod"/>
            </a:pPr>
            <a:r>
              <a:rPr lang="en-US" sz="1600" b="1" dirty="0">
                <a:solidFill>
                  <a:srgbClr val="AE1950"/>
                </a:solidFill>
                <a:latin typeface="Avenir Next Thai Modern Bold"/>
                <a:ea typeface="Avenir Next Thai Modern Bold"/>
                <a:cs typeface="Avenir Next Thai Modern Bold"/>
                <a:sym typeface="Avenir Next Thai Modern Bold"/>
              </a:rPr>
              <a:t>Ms Ulleta Marais</a:t>
            </a:r>
          </a:p>
          <a:p>
            <a:pPr marL="342900" indent="-342900" algn="l">
              <a:lnSpc>
                <a:spcPts val="2240"/>
              </a:lnSpc>
              <a:buAutoNum type="arabicPeriod"/>
            </a:pPr>
            <a:r>
              <a:rPr lang="en-US" sz="1600" b="1" dirty="0">
                <a:solidFill>
                  <a:srgbClr val="AE1950"/>
                </a:solidFill>
                <a:latin typeface="Avenir Next Thai Modern Bold"/>
                <a:ea typeface="Avenir Next Thai Modern Bold"/>
                <a:cs typeface="Avenir Next Thai Modern Bold"/>
                <a:sym typeface="Avenir Next Thai Modern Bold"/>
              </a:rPr>
              <a:t>Mr Josh Jacobs</a:t>
            </a:r>
          </a:p>
          <a:p>
            <a:pPr marL="342900" indent="-342900" algn="l">
              <a:lnSpc>
                <a:spcPts val="2240"/>
              </a:lnSpc>
              <a:buAutoNum type="arabicPeriod"/>
            </a:pPr>
            <a:r>
              <a:rPr lang="en-US" sz="1600" b="1" dirty="0">
                <a:solidFill>
                  <a:srgbClr val="AE1950"/>
                </a:solidFill>
                <a:latin typeface="Avenir Next Thai Modern Bold"/>
                <a:ea typeface="Avenir Next Thai Modern Bold"/>
                <a:cs typeface="Avenir Next Thai Modern Bold"/>
                <a:sym typeface="Avenir Next Thai Modern Bold"/>
              </a:rPr>
              <a:t>Mr Mlondi Bhengu</a:t>
            </a:r>
          </a:p>
          <a:p>
            <a:pPr algn="l">
              <a:lnSpc>
                <a:spcPts val="2240"/>
              </a:lnSpc>
            </a:pPr>
            <a:endParaRPr lang="en-US" sz="1600" b="1" dirty="0">
              <a:solidFill>
                <a:srgbClr val="AE1950"/>
              </a:solidFill>
              <a:latin typeface="Avenir Next Thai Modern Bold"/>
              <a:ea typeface="Avenir Next Thai Modern Bold"/>
              <a:cs typeface="Avenir Next Thai Modern Bold"/>
              <a:sym typeface="Avenir Next Thai Modern Bold"/>
            </a:endParaRPr>
          </a:p>
          <a:p>
            <a:pPr algn="l">
              <a:lnSpc>
                <a:spcPts val="2240"/>
              </a:lnSpc>
            </a:pPr>
            <a:endParaRPr lang="en-US" sz="1600" b="1" dirty="0">
              <a:solidFill>
                <a:srgbClr val="AE1950"/>
              </a:solidFill>
              <a:latin typeface="Avenir Next Thai Modern Bold"/>
              <a:ea typeface="Avenir Next Thai Modern Bold"/>
              <a:cs typeface="Avenir Next Thai Modern Bold"/>
              <a:sym typeface="Avenir Next Thai Modern Bold"/>
            </a:endParaRPr>
          </a:p>
          <a:p>
            <a:pPr algn="l">
              <a:lnSpc>
                <a:spcPts val="2240"/>
              </a:lnSpc>
            </a:pPr>
            <a:endParaRPr lang="en-US" sz="1600" b="1" dirty="0">
              <a:solidFill>
                <a:srgbClr val="AE1950"/>
              </a:solidFill>
              <a:latin typeface="Avenir Next Thai Modern Bold"/>
              <a:ea typeface="Avenir Next Thai Modern Bold"/>
              <a:cs typeface="Avenir Next Thai Modern Bold"/>
              <a:sym typeface="Avenir Next Thai Modern Bold"/>
            </a:endParaRPr>
          </a:p>
        </p:txBody>
      </p:sp>
      <p:sp>
        <p:nvSpPr>
          <p:cNvPr id="26" name="TextBox 26"/>
          <p:cNvSpPr txBox="1"/>
          <p:nvPr/>
        </p:nvSpPr>
        <p:spPr>
          <a:xfrm>
            <a:off x="1475186" y="7257372"/>
            <a:ext cx="1212029" cy="290262"/>
          </a:xfrm>
          <a:prstGeom prst="rect">
            <a:avLst/>
          </a:prstGeom>
        </p:spPr>
        <p:txBody>
          <a:bodyPr lIns="0" tIns="0" rIns="0" bIns="0" rtlCol="0" anchor="t">
            <a:spAutoFit/>
          </a:bodyPr>
          <a:lstStyle/>
          <a:p>
            <a:pPr algn="l">
              <a:lnSpc>
                <a:spcPts val="2351"/>
              </a:lnSpc>
            </a:pPr>
            <a:r>
              <a:rPr lang="en-US" sz="1679" b="1">
                <a:solidFill>
                  <a:srgbClr val="AE1950"/>
                </a:solidFill>
                <a:latin typeface="Avenir Next Thai Modern Bold"/>
                <a:ea typeface="Avenir Next Thai Modern Bold"/>
                <a:cs typeface="Avenir Next Thai Modern Bold"/>
                <a:sym typeface="Avenir Next Thai Modern Bold"/>
              </a:rPr>
              <a:t>5 minutes</a:t>
            </a:r>
          </a:p>
        </p:txBody>
      </p:sp>
      <p:sp>
        <p:nvSpPr>
          <p:cNvPr id="27" name="TextBox 27"/>
          <p:cNvSpPr txBox="1"/>
          <p:nvPr/>
        </p:nvSpPr>
        <p:spPr>
          <a:xfrm>
            <a:off x="5522215" y="7257372"/>
            <a:ext cx="1212029" cy="290262"/>
          </a:xfrm>
          <a:prstGeom prst="rect">
            <a:avLst/>
          </a:prstGeom>
        </p:spPr>
        <p:txBody>
          <a:bodyPr lIns="0" tIns="0" rIns="0" bIns="0" rtlCol="0" anchor="t">
            <a:spAutoFit/>
          </a:bodyPr>
          <a:lstStyle/>
          <a:p>
            <a:pPr algn="l">
              <a:lnSpc>
                <a:spcPts val="2351"/>
              </a:lnSpc>
            </a:pPr>
            <a:r>
              <a:rPr lang="en-US" sz="1679" b="1">
                <a:solidFill>
                  <a:srgbClr val="AE1950"/>
                </a:solidFill>
                <a:latin typeface="Avenir Next Thai Modern Bold"/>
                <a:ea typeface="Avenir Next Thai Modern Bold"/>
                <a:cs typeface="Avenir Next Thai Modern Bold"/>
                <a:sym typeface="Avenir Next Thai Modern Bold"/>
              </a:rPr>
              <a:t>25 minutes</a:t>
            </a:r>
          </a:p>
        </p:txBody>
      </p:sp>
      <p:sp>
        <p:nvSpPr>
          <p:cNvPr id="28" name="TextBox 28"/>
          <p:cNvSpPr txBox="1"/>
          <p:nvPr/>
        </p:nvSpPr>
        <p:spPr>
          <a:xfrm>
            <a:off x="9706548" y="7253207"/>
            <a:ext cx="1212029" cy="290262"/>
          </a:xfrm>
          <a:prstGeom prst="rect">
            <a:avLst/>
          </a:prstGeom>
        </p:spPr>
        <p:txBody>
          <a:bodyPr lIns="0" tIns="0" rIns="0" bIns="0" rtlCol="0" anchor="t">
            <a:spAutoFit/>
          </a:bodyPr>
          <a:lstStyle/>
          <a:p>
            <a:pPr algn="l">
              <a:lnSpc>
                <a:spcPts val="2351"/>
              </a:lnSpc>
            </a:pPr>
            <a:r>
              <a:rPr lang="en-US" sz="1679" b="1">
                <a:solidFill>
                  <a:srgbClr val="AE1950"/>
                </a:solidFill>
                <a:latin typeface="Avenir Next Thai Modern Bold"/>
                <a:ea typeface="Avenir Next Thai Modern Bold"/>
                <a:cs typeface="Avenir Next Thai Modern Bold"/>
                <a:sym typeface="Avenir Next Thai Modern Bold"/>
              </a:rPr>
              <a:t>30 minutes</a:t>
            </a:r>
          </a:p>
        </p:txBody>
      </p:sp>
      <p:sp>
        <p:nvSpPr>
          <p:cNvPr id="29" name="TextBox 29"/>
          <p:cNvSpPr txBox="1"/>
          <p:nvPr/>
        </p:nvSpPr>
        <p:spPr>
          <a:xfrm>
            <a:off x="14326053" y="7257372"/>
            <a:ext cx="1212029" cy="290262"/>
          </a:xfrm>
          <a:prstGeom prst="rect">
            <a:avLst/>
          </a:prstGeom>
        </p:spPr>
        <p:txBody>
          <a:bodyPr lIns="0" tIns="0" rIns="0" bIns="0" rtlCol="0" anchor="t">
            <a:spAutoFit/>
          </a:bodyPr>
          <a:lstStyle/>
          <a:p>
            <a:pPr algn="l">
              <a:lnSpc>
                <a:spcPts val="2351"/>
              </a:lnSpc>
            </a:pPr>
            <a:r>
              <a:rPr lang="en-US" sz="1679" b="1">
                <a:solidFill>
                  <a:srgbClr val="AE1950"/>
                </a:solidFill>
                <a:latin typeface="Avenir Next Thai Modern Bold"/>
                <a:ea typeface="Avenir Next Thai Modern Bold"/>
                <a:cs typeface="Avenir Next Thai Modern Bold"/>
                <a:sym typeface="Avenir Next Thai Modern Bold"/>
              </a:rPr>
              <a:t>20 minutes</a:t>
            </a:r>
          </a:p>
        </p:txBody>
      </p:sp>
      <p:grpSp>
        <p:nvGrpSpPr>
          <p:cNvPr id="30" name="Group 30"/>
          <p:cNvGrpSpPr/>
          <p:nvPr/>
        </p:nvGrpSpPr>
        <p:grpSpPr>
          <a:xfrm>
            <a:off x="17402175" y="1787641"/>
            <a:ext cx="6346471" cy="8499359"/>
            <a:chOff x="0" y="0"/>
            <a:chExt cx="812800" cy="1088523"/>
          </a:xfrm>
        </p:grpSpPr>
        <p:sp>
          <p:nvSpPr>
            <p:cNvPr id="31" name="Freeform 31"/>
            <p:cNvSpPr/>
            <p:nvPr/>
          </p:nvSpPr>
          <p:spPr>
            <a:xfrm>
              <a:off x="0" y="0"/>
              <a:ext cx="812800" cy="1088523"/>
            </a:xfrm>
            <a:custGeom>
              <a:avLst/>
              <a:gdLst/>
              <a:ahLst/>
              <a:cxnLst/>
              <a:rect l="l" t="t" r="r" b="b"/>
              <a:pathLst>
                <a:path w="812800" h="1088523">
                  <a:moveTo>
                    <a:pt x="406400" y="0"/>
                  </a:moveTo>
                  <a:cubicBezTo>
                    <a:pt x="181951" y="0"/>
                    <a:pt x="0" y="243674"/>
                    <a:pt x="0" y="544261"/>
                  </a:cubicBezTo>
                  <a:cubicBezTo>
                    <a:pt x="0" y="844849"/>
                    <a:pt x="181951" y="1088523"/>
                    <a:pt x="406400" y="1088523"/>
                  </a:cubicBezTo>
                  <a:cubicBezTo>
                    <a:pt x="630849" y="1088523"/>
                    <a:pt x="812800" y="844849"/>
                    <a:pt x="812800" y="544261"/>
                  </a:cubicBezTo>
                  <a:cubicBezTo>
                    <a:pt x="812800" y="243674"/>
                    <a:pt x="630849" y="0"/>
                    <a:pt x="406400" y="0"/>
                  </a:cubicBezTo>
                  <a:close/>
                </a:path>
              </a:pathLst>
            </a:custGeom>
            <a:ln w="295275" cap="sq">
              <a:solidFill>
                <a:srgbClr val="A66034">
                  <a:alpha val="18824"/>
                </a:srgbClr>
              </a:solidFill>
              <a:prstDash val="solid"/>
              <a:miter/>
            </a:ln>
          </p:spPr>
          <p:txBody>
            <a:bodyPr/>
            <a:lstStyle/>
            <a:p>
              <a:endParaRPr lang="en-ZA"/>
            </a:p>
          </p:txBody>
        </p:sp>
        <p:sp>
          <p:nvSpPr>
            <p:cNvPr id="32" name="TextBox 32"/>
            <p:cNvSpPr txBox="1"/>
            <p:nvPr/>
          </p:nvSpPr>
          <p:spPr>
            <a:xfrm>
              <a:off x="76200" y="63949"/>
              <a:ext cx="660400" cy="922525"/>
            </a:xfrm>
            <a:prstGeom prst="rect">
              <a:avLst/>
            </a:prstGeom>
          </p:spPr>
          <p:txBody>
            <a:bodyPr lIns="15539" tIns="15539" rIns="15539" bIns="15539" rtlCol="0" anchor="ctr"/>
            <a:lstStyle/>
            <a:p>
              <a:pPr algn="ctr">
                <a:lnSpc>
                  <a:spcPts val="1241"/>
                </a:lnSpc>
              </a:pPr>
              <a:endParaRPr/>
            </a:p>
          </p:txBody>
        </p:sp>
      </p:grpSp>
      <p:sp>
        <p:nvSpPr>
          <p:cNvPr id="33" name="Freeform 33"/>
          <p:cNvSpPr/>
          <p:nvPr/>
        </p:nvSpPr>
        <p:spPr>
          <a:xfrm>
            <a:off x="4016571" y="9091155"/>
            <a:ext cx="2787973" cy="790619"/>
          </a:xfrm>
          <a:custGeom>
            <a:avLst/>
            <a:gdLst/>
            <a:ahLst/>
            <a:cxnLst/>
            <a:rect l="l" t="t" r="r" b="b"/>
            <a:pathLst>
              <a:path w="2787973" h="790619">
                <a:moveTo>
                  <a:pt x="0" y="0"/>
                </a:moveTo>
                <a:lnTo>
                  <a:pt x="2787973" y="0"/>
                </a:lnTo>
                <a:lnTo>
                  <a:pt x="2787973" y="790619"/>
                </a:lnTo>
                <a:lnTo>
                  <a:pt x="0" y="790619"/>
                </a:lnTo>
                <a:lnTo>
                  <a:pt x="0" y="0"/>
                </a:lnTo>
                <a:close/>
              </a:path>
            </a:pathLst>
          </a:custGeom>
          <a:blipFill>
            <a:blip r:embed="rId3"/>
            <a:stretch>
              <a:fillRect/>
            </a:stretch>
          </a:blipFill>
        </p:spPr>
        <p:txBody>
          <a:bodyPr/>
          <a:lstStyle/>
          <a:p>
            <a:endParaRPr lang="en-ZA"/>
          </a:p>
        </p:txBody>
      </p:sp>
      <p:sp>
        <p:nvSpPr>
          <p:cNvPr id="34" name="AutoShape 34"/>
          <p:cNvSpPr/>
          <p:nvPr/>
        </p:nvSpPr>
        <p:spPr>
          <a:xfrm flipV="1">
            <a:off x="1133183" y="8877764"/>
            <a:ext cx="16126117" cy="0"/>
          </a:xfrm>
          <a:prstGeom prst="line">
            <a:avLst/>
          </a:prstGeom>
          <a:ln w="38100" cap="flat">
            <a:solidFill>
              <a:srgbClr val="AE1950"/>
            </a:solidFill>
            <a:prstDash val="solid"/>
            <a:headEnd type="none" w="sm" len="sm"/>
            <a:tailEnd type="none" w="sm" len="sm"/>
          </a:ln>
        </p:spPr>
        <p:txBody>
          <a:bodyPr/>
          <a:lstStyle/>
          <a:p>
            <a:endParaRPr lang="en-ZA"/>
          </a:p>
        </p:txBody>
      </p:sp>
      <p:sp>
        <p:nvSpPr>
          <p:cNvPr id="35" name="TextBox 35"/>
          <p:cNvSpPr txBox="1"/>
          <p:nvPr/>
        </p:nvSpPr>
        <p:spPr>
          <a:xfrm>
            <a:off x="7172423" y="9197667"/>
            <a:ext cx="7376237" cy="558545"/>
          </a:xfrm>
          <a:prstGeom prst="rect">
            <a:avLst/>
          </a:prstGeom>
        </p:spPr>
        <p:txBody>
          <a:bodyPr lIns="0" tIns="0" rIns="0" bIns="0" rtlCol="0" anchor="t">
            <a:spAutoFit/>
          </a:bodyPr>
          <a:lstStyle/>
          <a:p>
            <a:pPr algn="just">
              <a:lnSpc>
                <a:spcPts val="1514"/>
              </a:lnSpc>
            </a:pPr>
            <a:r>
              <a:rPr lang="en-US" sz="1082">
                <a:solidFill>
                  <a:srgbClr val="10344F"/>
                </a:solidFill>
                <a:latin typeface="Avenir Next Thai Modern"/>
                <a:ea typeface="Avenir Next Thai Modern"/>
                <a:cs typeface="Avenir Next Thai Modern"/>
                <a:sym typeface="Avenir Next Thai Modern"/>
              </a:rPr>
              <a:t>Funded by the European Union. Views and opinions expressed are however those of the authors) only and do not necessarily reflect those of the European Union or the European Education and Culture Executive Agency (EACEA). Neither the European Union nor the granting authority can be held responsible for them.</a:t>
            </a:r>
          </a:p>
        </p:txBody>
      </p:sp>
      <p:sp>
        <p:nvSpPr>
          <p:cNvPr id="36" name="TextBox 35">
            <a:extLst>
              <a:ext uri="{FF2B5EF4-FFF2-40B4-BE49-F238E27FC236}">
                <a16:creationId xmlns:a16="http://schemas.microsoft.com/office/drawing/2014/main" id="{B26A67A4-EAEA-911A-8221-7FF1782A8885}"/>
              </a:ext>
            </a:extLst>
          </p:cNvPr>
          <p:cNvSpPr txBox="1"/>
          <p:nvPr/>
        </p:nvSpPr>
        <p:spPr>
          <a:xfrm>
            <a:off x="3505200" y="600410"/>
            <a:ext cx="8458200" cy="830997"/>
          </a:xfrm>
          <a:prstGeom prst="rect">
            <a:avLst/>
          </a:prstGeom>
          <a:noFill/>
        </p:spPr>
        <p:txBody>
          <a:bodyPr wrap="square" rtlCol="0">
            <a:spAutoFit/>
          </a:bodyPr>
          <a:lstStyle/>
          <a:p>
            <a:r>
              <a:rPr lang="en-ZA" sz="4800" b="1" dirty="0">
                <a:solidFill>
                  <a:schemeClr val="bg1"/>
                </a:solidFill>
              </a:rPr>
              <a:t>PROGRAMME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ED8EC-04F3-065A-366C-8A5E778BDE3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3B40075-C58C-BB46-E8E2-6FE9C15B67F3}"/>
              </a:ext>
            </a:extLst>
          </p:cNvPr>
          <p:cNvGrpSpPr/>
          <p:nvPr/>
        </p:nvGrpSpPr>
        <p:grpSpPr>
          <a:xfrm>
            <a:off x="15358034" y="1487757"/>
            <a:ext cx="6894731" cy="9233602"/>
            <a:chOff x="0" y="0"/>
            <a:chExt cx="812800" cy="1088523"/>
          </a:xfrm>
        </p:grpSpPr>
        <p:sp>
          <p:nvSpPr>
            <p:cNvPr id="3" name="Freeform 3">
              <a:extLst>
                <a:ext uri="{FF2B5EF4-FFF2-40B4-BE49-F238E27FC236}">
                  <a16:creationId xmlns:a16="http://schemas.microsoft.com/office/drawing/2014/main" id="{C483EADA-29F6-A383-A8C3-4EFCBDA40D13}"/>
                </a:ext>
              </a:extLst>
            </p:cNvPr>
            <p:cNvSpPr/>
            <p:nvPr/>
          </p:nvSpPr>
          <p:spPr>
            <a:xfrm>
              <a:off x="0" y="0"/>
              <a:ext cx="812800" cy="1088523"/>
            </a:xfrm>
            <a:custGeom>
              <a:avLst/>
              <a:gdLst/>
              <a:ahLst/>
              <a:cxnLst/>
              <a:rect l="l" t="t" r="r" b="b"/>
              <a:pathLst>
                <a:path w="812800" h="1088523">
                  <a:moveTo>
                    <a:pt x="406400" y="0"/>
                  </a:moveTo>
                  <a:cubicBezTo>
                    <a:pt x="181951" y="0"/>
                    <a:pt x="0" y="243674"/>
                    <a:pt x="0" y="544261"/>
                  </a:cubicBezTo>
                  <a:cubicBezTo>
                    <a:pt x="0" y="844849"/>
                    <a:pt x="181951" y="1088523"/>
                    <a:pt x="406400" y="1088523"/>
                  </a:cubicBezTo>
                  <a:cubicBezTo>
                    <a:pt x="630849" y="1088523"/>
                    <a:pt x="812800" y="844849"/>
                    <a:pt x="812800" y="544261"/>
                  </a:cubicBezTo>
                  <a:cubicBezTo>
                    <a:pt x="812800" y="243674"/>
                    <a:pt x="630849" y="0"/>
                    <a:pt x="406400" y="0"/>
                  </a:cubicBezTo>
                  <a:close/>
                </a:path>
              </a:pathLst>
            </a:custGeom>
            <a:ln w="295275" cap="sq">
              <a:solidFill>
                <a:srgbClr val="A66034">
                  <a:alpha val="18824"/>
                </a:srgbClr>
              </a:solidFill>
              <a:prstDash val="solid"/>
              <a:miter/>
            </a:ln>
          </p:spPr>
          <p:txBody>
            <a:bodyPr/>
            <a:lstStyle/>
            <a:p>
              <a:endParaRPr lang="en-ZA"/>
            </a:p>
          </p:txBody>
        </p:sp>
        <p:sp>
          <p:nvSpPr>
            <p:cNvPr id="4" name="TextBox 4">
              <a:extLst>
                <a:ext uri="{FF2B5EF4-FFF2-40B4-BE49-F238E27FC236}">
                  <a16:creationId xmlns:a16="http://schemas.microsoft.com/office/drawing/2014/main" id="{98724C5E-6B0C-E5DB-226D-FADE45F43888}"/>
                </a:ext>
              </a:extLst>
            </p:cNvPr>
            <p:cNvSpPr txBox="1"/>
            <p:nvPr/>
          </p:nvSpPr>
          <p:spPr>
            <a:xfrm>
              <a:off x="76200" y="63949"/>
              <a:ext cx="660400" cy="922525"/>
            </a:xfrm>
            <a:prstGeom prst="rect">
              <a:avLst/>
            </a:prstGeom>
          </p:spPr>
          <p:txBody>
            <a:bodyPr lIns="15539" tIns="15539" rIns="15539" bIns="15539" rtlCol="0" anchor="ctr"/>
            <a:lstStyle/>
            <a:p>
              <a:pPr algn="ctr">
                <a:lnSpc>
                  <a:spcPts val="1241"/>
                </a:lnSpc>
              </a:pPr>
              <a:endParaRPr/>
            </a:p>
          </p:txBody>
        </p:sp>
      </p:grpSp>
      <p:grpSp>
        <p:nvGrpSpPr>
          <p:cNvPr id="5" name="Group 5">
            <a:extLst>
              <a:ext uri="{FF2B5EF4-FFF2-40B4-BE49-F238E27FC236}">
                <a16:creationId xmlns:a16="http://schemas.microsoft.com/office/drawing/2014/main" id="{F6F49C45-2B36-7EED-EA54-FEFB5EDE5DA1}"/>
              </a:ext>
            </a:extLst>
          </p:cNvPr>
          <p:cNvGrpSpPr/>
          <p:nvPr/>
        </p:nvGrpSpPr>
        <p:grpSpPr>
          <a:xfrm>
            <a:off x="-745024" y="490810"/>
            <a:ext cx="19276293" cy="1260841"/>
            <a:chOff x="0" y="0"/>
            <a:chExt cx="8605906" cy="562903"/>
          </a:xfrm>
        </p:grpSpPr>
        <p:sp>
          <p:nvSpPr>
            <p:cNvPr id="6" name="Freeform 6">
              <a:extLst>
                <a:ext uri="{FF2B5EF4-FFF2-40B4-BE49-F238E27FC236}">
                  <a16:creationId xmlns:a16="http://schemas.microsoft.com/office/drawing/2014/main" id="{7BA7439C-280C-D598-4052-C579C30335B3}"/>
                </a:ext>
              </a:extLst>
            </p:cNvPr>
            <p:cNvSpPr/>
            <p:nvPr/>
          </p:nvSpPr>
          <p:spPr>
            <a:xfrm>
              <a:off x="0" y="0"/>
              <a:ext cx="8605906" cy="562903"/>
            </a:xfrm>
            <a:custGeom>
              <a:avLst/>
              <a:gdLst/>
              <a:ahLst/>
              <a:cxnLst/>
              <a:rect l="l" t="t" r="r" b="b"/>
              <a:pathLst>
                <a:path w="8605906" h="562903">
                  <a:moveTo>
                    <a:pt x="10844" y="0"/>
                  </a:moveTo>
                  <a:lnTo>
                    <a:pt x="8595062" y="0"/>
                  </a:lnTo>
                  <a:cubicBezTo>
                    <a:pt x="8601052" y="0"/>
                    <a:pt x="8605906" y="4855"/>
                    <a:pt x="8605906" y="10844"/>
                  </a:cubicBezTo>
                  <a:lnTo>
                    <a:pt x="8605906" y="552059"/>
                  </a:lnTo>
                  <a:cubicBezTo>
                    <a:pt x="8605906" y="558048"/>
                    <a:pt x="8601052" y="562903"/>
                    <a:pt x="8595062" y="562903"/>
                  </a:cubicBezTo>
                  <a:lnTo>
                    <a:pt x="10844" y="562903"/>
                  </a:lnTo>
                  <a:cubicBezTo>
                    <a:pt x="7968" y="562903"/>
                    <a:pt x="5210" y="561760"/>
                    <a:pt x="3176" y="559727"/>
                  </a:cubicBezTo>
                  <a:cubicBezTo>
                    <a:pt x="1142" y="557693"/>
                    <a:pt x="0" y="554935"/>
                    <a:pt x="0" y="552059"/>
                  </a:cubicBezTo>
                  <a:lnTo>
                    <a:pt x="0" y="10844"/>
                  </a:lnTo>
                  <a:cubicBezTo>
                    <a:pt x="0" y="4855"/>
                    <a:pt x="4855" y="0"/>
                    <a:pt x="10844" y="0"/>
                  </a:cubicBezTo>
                  <a:close/>
                </a:path>
              </a:pathLst>
            </a:custGeom>
            <a:solidFill>
              <a:srgbClr val="AE1950"/>
            </a:solidFill>
            <a:ln w="28575" cap="rnd">
              <a:solidFill>
                <a:srgbClr val="FFFEFE"/>
              </a:solidFill>
              <a:prstDash val="solid"/>
              <a:round/>
            </a:ln>
          </p:spPr>
          <p:txBody>
            <a:bodyPr/>
            <a:lstStyle/>
            <a:p>
              <a:endParaRPr lang="en-ZA"/>
            </a:p>
          </p:txBody>
        </p:sp>
        <p:sp>
          <p:nvSpPr>
            <p:cNvPr id="7" name="TextBox 7">
              <a:extLst>
                <a:ext uri="{FF2B5EF4-FFF2-40B4-BE49-F238E27FC236}">
                  <a16:creationId xmlns:a16="http://schemas.microsoft.com/office/drawing/2014/main" id="{F2B423C9-5604-D5BB-30AF-067CC7B6CA9D}"/>
                </a:ext>
              </a:extLst>
            </p:cNvPr>
            <p:cNvSpPr txBox="1"/>
            <p:nvPr/>
          </p:nvSpPr>
          <p:spPr>
            <a:xfrm>
              <a:off x="0" y="-38100"/>
              <a:ext cx="8605906" cy="601003"/>
            </a:xfrm>
            <a:prstGeom prst="rect">
              <a:avLst/>
            </a:prstGeom>
          </p:spPr>
          <p:txBody>
            <a:bodyPr lIns="15658" tIns="15658" rIns="15658" bIns="15658" rtlCol="0" anchor="ctr"/>
            <a:lstStyle/>
            <a:p>
              <a:pPr algn="ctr">
                <a:lnSpc>
                  <a:spcPts val="1251"/>
                </a:lnSpc>
              </a:pPr>
              <a:endParaRPr/>
            </a:p>
          </p:txBody>
        </p:sp>
      </p:grpSp>
      <p:grpSp>
        <p:nvGrpSpPr>
          <p:cNvPr id="8" name="Group 8">
            <a:extLst>
              <a:ext uri="{FF2B5EF4-FFF2-40B4-BE49-F238E27FC236}">
                <a16:creationId xmlns:a16="http://schemas.microsoft.com/office/drawing/2014/main" id="{A045AD22-91C2-C47D-E12F-2B9CBE18CCB4}"/>
              </a:ext>
            </a:extLst>
          </p:cNvPr>
          <p:cNvGrpSpPr/>
          <p:nvPr/>
        </p:nvGrpSpPr>
        <p:grpSpPr>
          <a:xfrm>
            <a:off x="696519" y="7164"/>
            <a:ext cx="2228134" cy="2228134"/>
            <a:chOff x="0" y="0"/>
            <a:chExt cx="812800" cy="812800"/>
          </a:xfrm>
        </p:grpSpPr>
        <p:sp>
          <p:nvSpPr>
            <p:cNvPr id="9" name="Freeform 9">
              <a:extLst>
                <a:ext uri="{FF2B5EF4-FFF2-40B4-BE49-F238E27FC236}">
                  <a16:creationId xmlns:a16="http://schemas.microsoft.com/office/drawing/2014/main" id="{D177C84C-22A6-AA61-C2B0-259827F7C75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EFE"/>
            </a:solidFill>
            <a:ln cap="sq">
              <a:noFill/>
              <a:prstDash val="solid"/>
              <a:miter/>
            </a:ln>
          </p:spPr>
          <p:txBody>
            <a:bodyPr/>
            <a:lstStyle/>
            <a:p>
              <a:endParaRPr lang="en-ZA"/>
            </a:p>
          </p:txBody>
        </p:sp>
        <p:sp>
          <p:nvSpPr>
            <p:cNvPr id="10" name="TextBox 10">
              <a:extLst>
                <a:ext uri="{FF2B5EF4-FFF2-40B4-BE49-F238E27FC236}">
                  <a16:creationId xmlns:a16="http://schemas.microsoft.com/office/drawing/2014/main" id="{EFA51B5C-0039-8921-4415-B32554C6B082}"/>
                </a:ext>
              </a:extLst>
            </p:cNvPr>
            <p:cNvSpPr txBox="1"/>
            <p:nvPr/>
          </p:nvSpPr>
          <p:spPr>
            <a:xfrm>
              <a:off x="76200" y="38100"/>
              <a:ext cx="660400" cy="698500"/>
            </a:xfrm>
            <a:prstGeom prst="rect">
              <a:avLst/>
            </a:prstGeom>
          </p:spPr>
          <p:txBody>
            <a:bodyPr lIns="50800" tIns="50800" rIns="50800" bIns="50800" rtlCol="0" anchor="ctr"/>
            <a:lstStyle/>
            <a:p>
              <a:pPr algn="ctr">
                <a:lnSpc>
                  <a:spcPts val="2351"/>
                </a:lnSpc>
              </a:pPr>
              <a:endParaRPr/>
            </a:p>
          </p:txBody>
        </p:sp>
      </p:grpSp>
      <p:sp>
        <p:nvSpPr>
          <p:cNvPr id="11" name="Freeform 11">
            <a:extLst>
              <a:ext uri="{FF2B5EF4-FFF2-40B4-BE49-F238E27FC236}">
                <a16:creationId xmlns:a16="http://schemas.microsoft.com/office/drawing/2014/main" id="{740C82A6-6B4C-1F90-7B63-0D6B7CCE194E}"/>
              </a:ext>
            </a:extLst>
          </p:cNvPr>
          <p:cNvSpPr/>
          <p:nvPr/>
        </p:nvSpPr>
        <p:spPr>
          <a:xfrm>
            <a:off x="696519" y="124024"/>
            <a:ext cx="2223281" cy="1994414"/>
          </a:xfrm>
          <a:custGeom>
            <a:avLst/>
            <a:gdLst/>
            <a:ahLst/>
            <a:cxnLst/>
            <a:rect l="l" t="t" r="r" b="b"/>
            <a:pathLst>
              <a:path w="2223281" h="1994414">
                <a:moveTo>
                  <a:pt x="0" y="0"/>
                </a:moveTo>
                <a:lnTo>
                  <a:pt x="2223281" y="0"/>
                </a:lnTo>
                <a:lnTo>
                  <a:pt x="2223281" y="1994413"/>
                </a:lnTo>
                <a:lnTo>
                  <a:pt x="0" y="1994413"/>
                </a:lnTo>
                <a:lnTo>
                  <a:pt x="0" y="0"/>
                </a:lnTo>
                <a:close/>
              </a:path>
            </a:pathLst>
          </a:custGeom>
          <a:blipFill>
            <a:blip r:embed="rId2"/>
            <a:stretch>
              <a:fillRect l="-25014" t="-6721" r="-41191" b="-56015"/>
            </a:stretch>
          </a:blipFill>
          <a:ln cap="sq">
            <a:noFill/>
            <a:prstDash val="solid"/>
            <a:miter/>
          </a:ln>
        </p:spPr>
        <p:txBody>
          <a:bodyPr/>
          <a:lstStyle/>
          <a:p>
            <a:endParaRPr lang="en-ZA"/>
          </a:p>
        </p:txBody>
      </p:sp>
      <p:sp>
        <p:nvSpPr>
          <p:cNvPr id="12" name="Freeform 12">
            <a:extLst>
              <a:ext uri="{FF2B5EF4-FFF2-40B4-BE49-F238E27FC236}">
                <a16:creationId xmlns:a16="http://schemas.microsoft.com/office/drawing/2014/main" id="{BF9F7D3F-49E8-A383-E92F-D6F480C15433}"/>
              </a:ext>
            </a:extLst>
          </p:cNvPr>
          <p:cNvSpPr/>
          <p:nvPr/>
        </p:nvSpPr>
        <p:spPr>
          <a:xfrm>
            <a:off x="4016571" y="9091155"/>
            <a:ext cx="2787973" cy="790619"/>
          </a:xfrm>
          <a:custGeom>
            <a:avLst/>
            <a:gdLst/>
            <a:ahLst/>
            <a:cxnLst/>
            <a:rect l="l" t="t" r="r" b="b"/>
            <a:pathLst>
              <a:path w="2787973" h="790619">
                <a:moveTo>
                  <a:pt x="0" y="0"/>
                </a:moveTo>
                <a:lnTo>
                  <a:pt x="2787973" y="0"/>
                </a:lnTo>
                <a:lnTo>
                  <a:pt x="2787973" y="790619"/>
                </a:lnTo>
                <a:lnTo>
                  <a:pt x="0" y="790619"/>
                </a:lnTo>
                <a:lnTo>
                  <a:pt x="0" y="0"/>
                </a:lnTo>
                <a:close/>
              </a:path>
            </a:pathLst>
          </a:custGeom>
          <a:blipFill>
            <a:blip r:embed="rId3"/>
            <a:stretch>
              <a:fillRect/>
            </a:stretch>
          </a:blipFill>
        </p:spPr>
        <p:txBody>
          <a:bodyPr/>
          <a:lstStyle/>
          <a:p>
            <a:endParaRPr lang="en-ZA"/>
          </a:p>
        </p:txBody>
      </p:sp>
      <p:sp>
        <p:nvSpPr>
          <p:cNvPr id="13" name="AutoShape 13">
            <a:extLst>
              <a:ext uri="{FF2B5EF4-FFF2-40B4-BE49-F238E27FC236}">
                <a16:creationId xmlns:a16="http://schemas.microsoft.com/office/drawing/2014/main" id="{D6A0E444-650E-72FD-3EE1-51D868E3EB75}"/>
              </a:ext>
            </a:extLst>
          </p:cNvPr>
          <p:cNvSpPr/>
          <p:nvPr/>
        </p:nvSpPr>
        <p:spPr>
          <a:xfrm>
            <a:off x="1133183" y="8877764"/>
            <a:ext cx="14224851" cy="0"/>
          </a:xfrm>
          <a:prstGeom prst="line">
            <a:avLst/>
          </a:prstGeom>
          <a:ln w="38100" cap="flat">
            <a:solidFill>
              <a:srgbClr val="AE1950"/>
            </a:solidFill>
            <a:prstDash val="solid"/>
            <a:headEnd type="none" w="sm" len="sm"/>
            <a:tailEnd type="none" w="sm" len="sm"/>
          </a:ln>
        </p:spPr>
        <p:txBody>
          <a:bodyPr/>
          <a:lstStyle/>
          <a:p>
            <a:endParaRPr lang="en-ZA"/>
          </a:p>
        </p:txBody>
      </p:sp>
      <p:grpSp>
        <p:nvGrpSpPr>
          <p:cNvPr id="14" name="Group 14">
            <a:extLst>
              <a:ext uri="{FF2B5EF4-FFF2-40B4-BE49-F238E27FC236}">
                <a16:creationId xmlns:a16="http://schemas.microsoft.com/office/drawing/2014/main" id="{87DCB3A5-49B0-DC5C-9DFF-E1206E849DE3}"/>
              </a:ext>
            </a:extLst>
          </p:cNvPr>
          <p:cNvGrpSpPr/>
          <p:nvPr/>
        </p:nvGrpSpPr>
        <p:grpSpPr>
          <a:xfrm rot="5400000">
            <a:off x="1416201" y="3412881"/>
            <a:ext cx="4151389" cy="4151389"/>
            <a:chOff x="0" y="0"/>
            <a:chExt cx="812800" cy="812800"/>
          </a:xfrm>
        </p:grpSpPr>
        <p:sp>
          <p:nvSpPr>
            <p:cNvPr id="15" name="Freeform 15">
              <a:extLst>
                <a:ext uri="{FF2B5EF4-FFF2-40B4-BE49-F238E27FC236}">
                  <a16:creationId xmlns:a16="http://schemas.microsoft.com/office/drawing/2014/main" id="{4DD9BFD7-76CB-3F5C-FEBD-97F3F4B3E10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36923"/>
            </a:solidFill>
          </p:spPr>
          <p:txBody>
            <a:bodyPr/>
            <a:lstStyle/>
            <a:p>
              <a:endParaRPr lang="en-ZA"/>
            </a:p>
          </p:txBody>
        </p:sp>
        <p:sp>
          <p:nvSpPr>
            <p:cNvPr id="16" name="TextBox 16">
              <a:extLst>
                <a:ext uri="{FF2B5EF4-FFF2-40B4-BE49-F238E27FC236}">
                  <a16:creationId xmlns:a16="http://schemas.microsoft.com/office/drawing/2014/main" id="{00BC2C5A-03F0-AA63-4774-EA1E6B2E6D49}"/>
                </a:ext>
              </a:extLst>
            </p:cNvPr>
            <p:cNvSpPr txBox="1"/>
            <p:nvPr/>
          </p:nvSpPr>
          <p:spPr>
            <a:xfrm>
              <a:off x="76200" y="38100"/>
              <a:ext cx="660400" cy="698500"/>
            </a:xfrm>
            <a:prstGeom prst="rect">
              <a:avLst/>
            </a:prstGeom>
          </p:spPr>
          <p:txBody>
            <a:bodyPr lIns="50800" tIns="50800" rIns="50800" bIns="50800" rtlCol="0" anchor="ctr"/>
            <a:lstStyle/>
            <a:p>
              <a:pPr algn="ctr">
                <a:lnSpc>
                  <a:spcPts val="2430"/>
                </a:lnSpc>
              </a:pPr>
              <a:endParaRPr/>
            </a:p>
          </p:txBody>
        </p:sp>
      </p:grpSp>
      <p:grpSp>
        <p:nvGrpSpPr>
          <p:cNvPr id="17" name="Group 17">
            <a:extLst>
              <a:ext uri="{FF2B5EF4-FFF2-40B4-BE49-F238E27FC236}">
                <a16:creationId xmlns:a16="http://schemas.microsoft.com/office/drawing/2014/main" id="{1548908E-DAA3-EE40-5983-92680FBBF614}"/>
              </a:ext>
            </a:extLst>
          </p:cNvPr>
          <p:cNvGrpSpPr/>
          <p:nvPr/>
        </p:nvGrpSpPr>
        <p:grpSpPr>
          <a:xfrm>
            <a:off x="1549514" y="3546194"/>
            <a:ext cx="3884764" cy="3884764"/>
            <a:chOff x="0" y="0"/>
            <a:chExt cx="812800" cy="812800"/>
          </a:xfrm>
        </p:grpSpPr>
        <p:sp>
          <p:nvSpPr>
            <p:cNvPr id="18" name="Freeform 18">
              <a:extLst>
                <a:ext uri="{FF2B5EF4-FFF2-40B4-BE49-F238E27FC236}">
                  <a16:creationId xmlns:a16="http://schemas.microsoft.com/office/drawing/2014/main" id="{895854BE-02FC-1535-DBA4-8AA1B4DCC3C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t="-5765" b="-19189"/>
              </a:stretch>
            </a:blipFill>
          </p:spPr>
          <p:txBody>
            <a:bodyPr/>
            <a:lstStyle/>
            <a:p>
              <a:endParaRPr lang="en-ZA"/>
            </a:p>
          </p:txBody>
        </p:sp>
      </p:grpSp>
      <p:sp>
        <p:nvSpPr>
          <p:cNvPr id="19" name="TextBox 19">
            <a:extLst>
              <a:ext uri="{FF2B5EF4-FFF2-40B4-BE49-F238E27FC236}">
                <a16:creationId xmlns:a16="http://schemas.microsoft.com/office/drawing/2014/main" id="{DB494725-CF2D-D595-01D6-F507AC86F90E}"/>
              </a:ext>
            </a:extLst>
          </p:cNvPr>
          <p:cNvSpPr txBox="1"/>
          <p:nvPr/>
        </p:nvSpPr>
        <p:spPr>
          <a:xfrm>
            <a:off x="7172423" y="9197667"/>
            <a:ext cx="7376237" cy="558545"/>
          </a:xfrm>
          <a:prstGeom prst="rect">
            <a:avLst/>
          </a:prstGeom>
        </p:spPr>
        <p:txBody>
          <a:bodyPr lIns="0" tIns="0" rIns="0" bIns="0" rtlCol="0" anchor="t">
            <a:spAutoFit/>
          </a:bodyPr>
          <a:lstStyle/>
          <a:p>
            <a:pPr algn="just">
              <a:lnSpc>
                <a:spcPts val="1514"/>
              </a:lnSpc>
            </a:pPr>
            <a:r>
              <a:rPr lang="en-US" sz="1082">
                <a:solidFill>
                  <a:srgbClr val="10344F"/>
                </a:solidFill>
                <a:latin typeface="Avenir Next Thai Modern"/>
                <a:ea typeface="Avenir Next Thai Modern"/>
                <a:cs typeface="Avenir Next Thai Modern"/>
                <a:sym typeface="Avenir Next Thai Modern"/>
              </a:rPr>
              <a:t>Funded by the European Union. Views and opinions expressed are however those of the authors) only and do not necessarily reflect those of the European Union or the European Education and Culture Executive Agency (EACEA). Neither the European Union nor the granting authority can be held responsible for them.</a:t>
            </a:r>
          </a:p>
        </p:txBody>
      </p:sp>
      <p:sp>
        <p:nvSpPr>
          <p:cNvPr id="20" name="TextBox 20">
            <a:extLst>
              <a:ext uri="{FF2B5EF4-FFF2-40B4-BE49-F238E27FC236}">
                <a16:creationId xmlns:a16="http://schemas.microsoft.com/office/drawing/2014/main" id="{61038CE1-D2BC-B25A-77F4-2CDA1E404D13}"/>
              </a:ext>
            </a:extLst>
          </p:cNvPr>
          <p:cNvSpPr txBox="1"/>
          <p:nvPr/>
        </p:nvSpPr>
        <p:spPr>
          <a:xfrm>
            <a:off x="4557763" y="3482172"/>
            <a:ext cx="5229319" cy="501977"/>
          </a:xfrm>
          <a:prstGeom prst="rect">
            <a:avLst/>
          </a:prstGeom>
        </p:spPr>
        <p:txBody>
          <a:bodyPr lIns="0" tIns="0" rIns="0" bIns="0" rtlCol="0" anchor="t">
            <a:spAutoFit/>
          </a:bodyPr>
          <a:lstStyle/>
          <a:p>
            <a:pPr algn="ctr">
              <a:lnSpc>
                <a:spcPts val="4153"/>
              </a:lnSpc>
            </a:pPr>
            <a:r>
              <a:rPr lang="en-US" sz="2966" b="1" dirty="0">
                <a:solidFill>
                  <a:srgbClr val="10344F"/>
                </a:solidFill>
                <a:latin typeface="Avenir Next Thai Modern Ultra-Bold"/>
                <a:ea typeface="Avenir Next Thai Modern Ultra-Bold"/>
                <a:cs typeface="Avenir Next Thai Modern Ultra-Bold"/>
                <a:sym typeface="Avenir Next Thai Modern Ultra-Bold"/>
              </a:rPr>
              <a:t>PROF JOLEEN STEYNKOTZE</a:t>
            </a:r>
          </a:p>
        </p:txBody>
      </p:sp>
      <p:sp>
        <p:nvSpPr>
          <p:cNvPr id="21" name="TextBox 21">
            <a:extLst>
              <a:ext uri="{FF2B5EF4-FFF2-40B4-BE49-F238E27FC236}">
                <a16:creationId xmlns:a16="http://schemas.microsoft.com/office/drawing/2014/main" id="{FD38F21F-55A7-49CD-6A68-8524B02E9E9E}"/>
              </a:ext>
            </a:extLst>
          </p:cNvPr>
          <p:cNvSpPr txBox="1"/>
          <p:nvPr/>
        </p:nvSpPr>
        <p:spPr>
          <a:xfrm>
            <a:off x="5999322" y="4687297"/>
            <a:ext cx="9253312" cy="2511329"/>
          </a:xfrm>
          <a:prstGeom prst="rect">
            <a:avLst/>
          </a:prstGeom>
        </p:spPr>
        <p:txBody>
          <a:bodyPr wrap="square" lIns="0" tIns="0" rIns="0" bIns="0" rtlCol="0" anchor="t">
            <a:spAutoFit/>
          </a:bodyPr>
          <a:lstStyle/>
          <a:p>
            <a:pPr algn="l">
              <a:lnSpc>
                <a:spcPct val="150000"/>
              </a:lnSpc>
            </a:pPr>
            <a:r>
              <a:rPr lang="en-US" sz="2800" dirty="0">
                <a:solidFill>
                  <a:srgbClr val="10344F"/>
                </a:solidFill>
                <a:latin typeface="Avenir"/>
                <a:ea typeface="Avenir"/>
                <a:cs typeface="Avenir"/>
                <a:sym typeface="Avenir"/>
              </a:rPr>
              <a:t>Chief Research Specialist in Democracy and Citizenship</a:t>
            </a:r>
          </a:p>
          <a:p>
            <a:pPr algn="l">
              <a:lnSpc>
                <a:spcPct val="150000"/>
              </a:lnSpc>
            </a:pPr>
            <a:r>
              <a:rPr lang="en-US" sz="2800" dirty="0">
                <a:solidFill>
                  <a:srgbClr val="10344F"/>
                </a:solidFill>
                <a:latin typeface="Avenir"/>
                <a:ea typeface="Avenir"/>
                <a:cs typeface="Avenir"/>
                <a:sym typeface="Avenir"/>
              </a:rPr>
              <a:t>Developmental, Capable and Ethical State Division, HSRC</a:t>
            </a:r>
          </a:p>
          <a:p>
            <a:pPr algn="l">
              <a:lnSpc>
                <a:spcPct val="150000"/>
              </a:lnSpc>
            </a:pPr>
            <a:r>
              <a:rPr lang="en-US" sz="2800" dirty="0">
                <a:solidFill>
                  <a:srgbClr val="10344F"/>
                </a:solidFill>
                <a:latin typeface="Avenir"/>
                <a:ea typeface="Avenir"/>
                <a:cs typeface="Avenir"/>
                <a:sym typeface="Avenir"/>
              </a:rPr>
              <a:t>Research Fellow, Centre for Gender and African Studies, University of the Free State</a:t>
            </a:r>
          </a:p>
        </p:txBody>
      </p:sp>
      <p:sp>
        <p:nvSpPr>
          <p:cNvPr id="22" name="TextBox 22">
            <a:extLst>
              <a:ext uri="{FF2B5EF4-FFF2-40B4-BE49-F238E27FC236}">
                <a16:creationId xmlns:a16="http://schemas.microsoft.com/office/drawing/2014/main" id="{40160DB3-E7C6-4E51-C7DF-0CCCC30BB9B2}"/>
              </a:ext>
            </a:extLst>
          </p:cNvPr>
          <p:cNvSpPr txBox="1"/>
          <p:nvPr/>
        </p:nvSpPr>
        <p:spPr>
          <a:xfrm>
            <a:off x="3940481" y="881646"/>
            <a:ext cx="4198912" cy="671590"/>
          </a:xfrm>
          <a:prstGeom prst="rect">
            <a:avLst/>
          </a:prstGeom>
        </p:spPr>
        <p:txBody>
          <a:bodyPr lIns="0" tIns="0" rIns="0" bIns="0" rtlCol="0" anchor="t">
            <a:spAutoFit/>
          </a:bodyPr>
          <a:lstStyle/>
          <a:p>
            <a:pPr>
              <a:lnSpc>
                <a:spcPts val="5553"/>
              </a:lnSpc>
            </a:pPr>
            <a:r>
              <a:rPr lang="en-US" sz="3966" b="1" dirty="0">
                <a:solidFill>
                  <a:schemeClr val="bg1"/>
                </a:solidFill>
                <a:latin typeface="Avenir Next Thai Modern Ultra-Bold"/>
                <a:ea typeface="Avenir Next Thai Modern Ultra-Bold"/>
                <a:cs typeface="Avenir Next Thai Modern Ultra-Bold"/>
                <a:sym typeface="Avenir Next Thai Modern Ultra-Bold"/>
              </a:rPr>
              <a:t>GUEST SPEAKER</a:t>
            </a:r>
          </a:p>
        </p:txBody>
      </p:sp>
    </p:spTree>
    <p:extLst>
      <p:ext uri="{BB962C8B-B14F-4D97-AF65-F5344CB8AC3E}">
        <p14:creationId xmlns:p14="http://schemas.microsoft.com/office/powerpoint/2010/main" val="3026480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358034" y="1487757"/>
            <a:ext cx="6894731" cy="9233602"/>
            <a:chOff x="0" y="0"/>
            <a:chExt cx="812800" cy="1088523"/>
          </a:xfrm>
        </p:grpSpPr>
        <p:sp>
          <p:nvSpPr>
            <p:cNvPr id="3" name="Freeform 3"/>
            <p:cNvSpPr/>
            <p:nvPr/>
          </p:nvSpPr>
          <p:spPr>
            <a:xfrm>
              <a:off x="0" y="0"/>
              <a:ext cx="812800" cy="1088523"/>
            </a:xfrm>
            <a:custGeom>
              <a:avLst/>
              <a:gdLst/>
              <a:ahLst/>
              <a:cxnLst/>
              <a:rect l="l" t="t" r="r" b="b"/>
              <a:pathLst>
                <a:path w="812800" h="1088523">
                  <a:moveTo>
                    <a:pt x="406400" y="0"/>
                  </a:moveTo>
                  <a:cubicBezTo>
                    <a:pt x="181951" y="0"/>
                    <a:pt x="0" y="243674"/>
                    <a:pt x="0" y="544261"/>
                  </a:cubicBezTo>
                  <a:cubicBezTo>
                    <a:pt x="0" y="844849"/>
                    <a:pt x="181951" y="1088523"/>
                    <a:pt x="406400" y="1088523"/>
                  </a:cubicBezTo>
                  <a:cubicBezTo>
                    <a:pt x="630849" y="1088523"/>
                    <a:pt x="812800" y="844849"/>
                    <a:pt x="812800" y="544261"/>
                  </a:cubicBezTo>
                  <a:cubicBezTo>
                    <a:pt x="812800" y="243674"/>
                    <a:pt x="630849" y="0"/>
                    <a:pt x="406400" y="0"/>
                  </a:cubicBezTo>
                  <a:close/>
                </a:path>
              </a:pathLst>
            </a:custGeom>
            <a:ln w="295275" cap="sq">
              <a:solidFill>
                <a:srgbClr val="A66034">
                  <a:alpha val="18824"/>
                </a:srgbClr>
              </a:solidFill>
              <a:prstDash val="solid"/>
              <a:miter/>
            </a:ln>
          </p:spPr>
          <p:txBody>
            <a:bodyPr/>
            <a:lstStyle/>
            <a:p>
              <a:endParaRPr lang="en-ZA"/>
            </a:p>
          </p:txBody>
        </p:sp>
        <p:sp>
          <p:nvSpPr>
            <p:cNvPr id="4" name="TextBox 4"/>
            <p:cNvSpPr txBox="1"/>
            <p:nvPr/>
          </p:nvSpPr>
          <p:spPr>
            <a:xfrm>
              <a:off x="76200" y="63949"/>
              <a:ext cx="660400" cy="922525"/>
            </a:xfrm>
            <a:prstGeom prst="rect">
              <a:avLst/>
            </a:prstGeom>
          </p:spPr>
          <p:txBody>
            <a:bodyPr lIns="15539" tIns="15539" rIns="15539" bIns="15539" rtlCol="0" anchor="ctr"/>
            <a:lstStyle/>
            <a:p>
              <a:pPr algn="ctr">
                <a:lnSpc>
                  <a:spcPts val="1241"/>
                </a:lnSpc>
              </a:pPr>
              <a:endParaRPr/>
            </a:p>
          </p:txBody>
        </p:sp>
      </p:grpSp>
      <p:grpSp>
        <p:nvGrpSpPr>
          <p:cNvPr id="5" name="Group 5"/>
          <p:cNvGrpSpPr/>
          <p:nvPr/>
        </p:nvGrpSpPr>
        <p:grpSpPr>
          <a:xfrm>
            <a:off x="-745024" y="490810"/>
            <a:ext cx="19276293" cy="1260841"/>
            <a:chOff x="0" y="0"/>
            <a:chExt cx="8605906" cy="562903"/>
          </a:xfrm>
        </p:grpSpPr>
        <p:sp>
          <p:nvSpPr>
            <p:cNvPr id="6" name="Freeform 6"/>
            <p:cNvSpPr/>
            <p:nvPr/>
          </p:nvSpPr>
          <p:spPr>
            <a:xfrm>
              <a:off x="0" y="0"/>
              <a:ext cx="8605906" cy="562903"/>
            </a:xfrm>
            <a:custGeom>
              <a:avLst/>
              <a:gdLst/>
              <a:ahLst/>
              <a:cxnLst/>
              <a:rect l="l" t="t" r="r" b="b"/>
              <a:pathLst>
                <a:path w="8605906" h="562903">
                  <a:moveTo>
                    <a:pt x="10844" y="0"/>
                  </a:moveTo>
                  <a:lnTo>
                    <a:pt x="8595062" y="0"/>
                  </a:lnTo>
                  <a:cubicBezTo>
                    <a:pt x="8601052" y="0"/>
                    <a:pt x="8605906" y="4855"/>
                    <a:pt x="8605906" y="10844"/>
                  </a:cubicBezTo>
                  <a:lnTo>
                    <a:pt x="8605906" y="552059"/>
                  </a:lnTo>
                  <a:cubicBezTo>
                    <a:pt x="8605906" y="558048"/>
                    <a:pt x="8601052" y="562903"/>
                    <a:pt x="8595062" y="562903"/>
                  </a:cubicBezTo>
                  <a:lnTo>
                    <a:pt x="10844" y="562903"/>
                  </a:lnTo>
                  <a:cubicBezTo>
                    <a:pt x="7968" y="562903"/>
                    <a:pt x="5210" y="561760"/>
                    <a:pt x="3176" y="559727"/>
                  </a:cubicBezTo>
                  <a:cubicBezTo>
                    <a:pt x="1142" y="557693"/>
                    <a:pt x="0" y="554935"/>
                    <a:pt x="0" y="552059"/>
                  </a:cubicBezTo>
                  <a:lnTo>
                    <a:pt x="0" y="10844"/>
                  </a:lnTo>
                  <a:cubicBezTo>
                    <a:pt x="0" y="4855"/>
                    <a:pt x="4855" y="0"/>
                    <a:pt x="10844" y="0"/>
                  </a:cubicBezTo>
                  <a:close/>
                </a:path>
              </a:pathLst>
            </a:custGeom>
            <a:solidFill>
              <a:srgbClr val="AE1950"/>
            </a:solidFill>
            <a:ln w="28575" cap="rnd">
              <a:solidFill>
                <a:srgbClr val="FFFEFE"/>
              </a:solidFill>
              <a:prstDash val="solid"/>
              <a:round/>
            </a:ln>
          </p:spPr>
          <p:txBody>
            <a:bodyPr/>
            <a:lstStyle/>
            <a:p>
              <a:endParaRPr lang="en-ZA"/>
            </a:p>
          </p:txBody>
        </p:sp>
        <p:sp>
          <p:nvSpPr>
            <p:cNvPr id="7" name="TextBox 7"/>
            <p:cNvSpPr txBox="1"/>
            <p:nvPr/>
          </p:nvSpPr>
          <p:spPr>
            <a:xfrm>
              <a:off x="0" y="-38100"/>
              <a:ext cx="8605906" cy="601003"/>
            </a:xfrm>
            <a:prstGeom prst="rect">
              <a:avLst/>
            </a:prstGeom>
          </p:spPr>
          <p:txBody>
            <a:bodyPr lIns="15658" tIns="15658" rIns="15658" bIns="15658" rtlCol="0" anchor="ctr"/>
            <a:lstStyle/>
            <a:p>
              <a:pPr algn="ctr">
                <a:lnSpc>
                  <a:spcPts val="1251"/>
                </a:lnSpc>
              </a:pPr>
              <a:endParaRPr/>
            </a:p>
          </p:txBody>
        </p:sp>
      </p:grpSp>
      <p:grpSp>
        <p:nvGrpSpPr>
          <p:cNvPr id="8" name="Group 8"/>
          <p:cNvGrpSpPr/>
          <p:nvPr/>
        </p:nvGrpSpPr>
        <p:grpSpPr>
          <a:xfrm>
            <a:off x="696519" y="7164"/>
            <a:ext cx="2228134" cy="2228134"/>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EFE"/>
            </a:solidFill>
            <a:ln cap="sq">
              <a:noFill/>
              <a:prstDash val="solid"/>
              <a:miter/>
            </a:ln>
          </p:spPr>
          <p:txBody>
            <a:bodyPr/>
            <a:lstStyle/>
            <a:p>
              <a:endParaRPr lang="en-ZA"/>
            </a:p>
          </p:txBody>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351"/>
                </a:lnSpc>
              </a:pPr>
              <a:endParaRPr/>
            </a:p>
          </p:txBody>
        </p:sp>
      </p:grpSp>
      <p:sp>
        <p:nvSpPr>
          <p:cNvPr id="11" name="Freeform 11"/>
          <p:cNvSpPr/>
          <p:nvPr/>
        </p:nvSpPr>
        <p:spPr>
          <a:xfrm>
            <a:off x="696519" y="124024"/>
            <a:ext cx="2223281" cy="1994414"/>
          </a:xfrm>
          <a:custGeom>
            <a:avLst/>
            <a:gdLst/>
            <a:ahLst/>
            <a:cxnLst/>
            <a:rect l="l" t="t" r="r" b="b"/>
            <a:pathLst>
              <a:path w="2223281" h="1994414">
                <a:moveTo>
                  <a:pt x="0" y="0"/>
                </a:moveTo>
                <a:lnTo>
                  <a:pt x="2223281" y="0"/>
                </a:lnTo>
                <a:lnTo>
                  <a:pt x="2223281" y="1994413"/>
                </a:lnTo>
                <a:lnTo>
                  <a:pt x="0" y="1994413"/>
                </a:lnTo>
                <a:lnTo>
                  <a:pt x="0" y="0"/>
                </a:lnTo>
                <a:close/>
              </a:path>
            </a:pathLst>
          </a:custGeom>
          <a:blipFill>
            <a:blip r:embed="rId2"/>
            <a:stretch>
              <a:fillRect l="-25014" t="-6721" r="-41191" b="-56015"/>
            </a:stretch>
          </a:blipFill>
          <a:ln cap="sq">
            <a:noFill/>
            <a:prstDash val="solid"/>
            <a:miter/>
          </a:ln>
        </p:spPr>
        <p:txBody>
          <a:bodyPr/>
          <a:lstStyle/>
          <a:p>
            <a:endParaRPr lang="en-ZA"/>
          </a:p>
        </p:txBody>
      </p:sp>
      <p:sp>
        <p:nvSpPr>
          <p:cNvPr id="12" name="Freeform 12"/>
          <p:cNvSpPr/>
          <p:nvPr/>
        </p:nvSpPr>
        <p:spPr>
          <a:xfrm>
            <a:off x="4016571" y="9091155"/>
            <a:ext cx="2787973" cy="790619"/>
          </a:xfrm>
          <a:custGeom>
            <a:avLst/>
            <a:gdLst/>
            <a:ahLst/>
            <a:cxnLst/>
            <a:rect l="l" t="t" r="r" b="b"/>
            <a:pathLst>
              <a:path w="2787973" h="790619">
                <a:moveTo>
                  <a:pt x="0" y="0"/>
                </a:moveTo>
                <a:lnTo>
                  <a:pt x="2787973" y="0"/>
                </a:lnTo>
                <a:lnTo>
                  <a:pt x="2787973" y="790619"/>
                </a:lnTo>
                <a:lnTo>
                  <a:pt x="0" y="790619"/>
                </a:lnTo>
                <a:lnTo>
                  <a:pt x="0" y="0"/>
                </a:lnTo>
                <a:close/>
              </a:path>
            </a:pathLst>
          </a:custGeom>
          <a:blipFill>
            <a:blip r:embed="rId3"/>
            <a:stretch>
              <a:fillRect/>
            </a:stretch>
          </a:blipFill>
        </p:spPr>
        <p:txBody>
          <a:bodyPr/>
          <a:lstStyle/>
          <a:p>
            <a:endParaRPr lang="en-ZA"/>
          </a:p>
        </p:txBody>
      </p:sp>
      <p:sp>
        <p:nvSpPr>
          <p:cNvPr id="13" name="AutoShape 13"/>
          <p:cNvSpPr/>
          <p:nvPr/>
        </p:nvSpPr>
        <p:spPr>
          <a:xfrm>
            <a:off x="1133183" y="8877764"/>
            <a:ext cx="14224851" cy="0"/>
          </a:xfrm>
          <a:prstGeom prst="line">
            <a:avLst/>
          </a:prstGeom>
          <a:ln w="38100" cap="flat">
            <a:solidFill>
              <a:srgbClr val="AE1950"/>
            </a:solidFill>
            <a:prstDash val="solid"/>
            <a:headEnd type="none" w="sm" len="sm"/>
            <a:tailEnd type="none" w="sm" len="sm"/>
          </a:ln>
        </p:spPr>
        <p:txBody>
          <a:bodyPr/>
          <a:lstStyle/>
          <a:p>
            <a:endParaRPr lang="en-ZA"/>
          </a:p>
        </p:txBody>
      </p:sp>
      <p:sp>
        <p:nvSpPr>
          <p:cNvPr id="19" name="TextBox 19"/>
          <p:cNvSpPr txBox="1"/>
          <p:nvPr/>
        </p:nvSpPr>
        <p:spPr>
          <a:xfrm>
            <a:off x="7172423" y="9197667"/>
            <a:ext cx="7376237" cy="558545"/>
          </a:xfrm>
          <a:prstGeom prst="rect">
            <a:avLst/>
          </a:prstGeom>
        </p:spPr>
        <p:txBody>
          <a:bodyPr lIns="0" tIns="0" rIns="0" bIns="0" rtlCol="0" anchor="t">
            <a:spAutoFit/>
          </a:bodyPr>
          <a:lstStyle/>
          <a:p>
            <a:pPr algn="just">
              <a:lnSpc>
                <a:spcPts val="1514"/>
              </a:lnSpc>
            </a:pPr>
            <a:r>
              <a:rPr lang="en-US" sz="1082">
                <a:solidFill>
                  <a:srgbClr val="10344F"/>
                </a:solidFill>
                <a:latin typeface="Avenir Next Thai Modern"/>
                <a:ea typeface="Avenir Next Thai Modern"/>
                <a:cs typeface="Avenir Next Thai Modern"/>
                <a:sym typeface="Avenir Next Thai Modern"/>
              </a:rPr>
              <a:t>Funded by the European Union. Views and opinions expressed are however those of the authors) only and do not necessarily reflect those of the European Union or the European Education and Culture Executive Agency (EACEA). Neither the European Union nor the granting authority can be held responsible for them.</a:t>
            </a:r>
          </a:p>
        </p:txBody>
      </p:sp>
      <p:sp>
        <p:nvSpPr>
          <p:cNvPr id="22" name="TextBox 22"/>
          <p:cNvSpPr txBox="1"/>
          <p:nvPr/>
        </p:nvSpPr>
        <p:spPr>
          <a:xfrm>
            <a:off x="3940480" y="881646"/>
            <a:ext cx="10308920" cy="676980"/>
          </a:xfrm>
          <a:prstGeom prst="rect">
            <a:avLst/>
          </a:prstGeom>
        </p:spPr>
        <p:txBody>
          <a:bodyPr wrap="square" lIns="0" tIns="0" rIns="0" bIns="0" rtlCol="0" anchor="t">
            <a:spAutoFit/>
          </a:bodyPr>
          <a:lstStyle/>
          <a:p>
            <a:pPr>
              <a:lnSpc>
                <a:spcPts val="5553"/>
              </a:lnSpc>
            </a:pPr>
            <a:r>
              <a:rPr lang="en-US" sz="3966" b="1" dirty="0">
                <a:solidFill>
                  <a:schemeClr val="bg1"/>
                </a:solidFill>
                <a:latin typeface="Avenir Next Thai Modern Ultra-Bold"/>
                <a:ea typeface="Avenir Next Thai Modern Ultra-Bold"/>
                <a:cs typeface="Avenir Next Thai Modern Ultra-Bold"/>
                <a:sym typeface="Avenir Next Thai Modern Ultra-Bold"/>
              </a:rPr>
              <a:t>INSTITUTIONAL OVERVIEW  </a:t>
            </a:r>
          </a:p>
        </p:txBody>
      </p:sp>
      <p:sp>
        <p:nvSpPr>
          <p:cNvPr id="23" name="TextBox 22">
            <a:extLst>
              <a:ext uri="{FF2B5EF4-FFF2-40B4-BE49-F238E27FC236}">
                <a16:creationId xmlns:a16="http://schemas.microsoft.com/office/drawing/2014/main" id="{CD978A6A-84B9-9B19-C3CB-D9FEFF6AB1E3}"/>
              </a:ext>
            </a:extLst>
          </p:cNvPr>
          <p:cNvSpPr txBox="1"/>
          <p:nvPr/>
        </p:nvSpPr>
        <p:spPr>
          <a:xfrm>
            <a:off x="905407" y="2235298"/>
            <a:ext cx="17153993" cy="2677656"/>
          </a:xfrm>
          <a:prstGeom prst="rect">
            <a:avLst/>
          </a:prstGeom>
          <a:noFill/>
        </p:spPr>
        <p:txBody>
          <a:bodyPr wrap="square" rtlCol="0">
            <a:spAutoFit/>
          </a:bodyPr>
          <a:lstStyle/>
          <a:p>
            <a:pPr marL="285750" indent="-285750">
              <a:buFont typeface="Arial" panose="020B0604020202020204" pitchFamily="34" charset="0"/>
              <a:buChar char="•"/>
            </a:pPr>
            <a:r>
              <a:rPr lang="en-ZA" sz="2800" dirty="0"/>
              <a:t>Institutional Plans:</a:t>
            </a:r>
          </a:p>
          <a:p>
            <a:pPr marL="800100" lvl="1" indent="-342900">
              <a:buFont typeface="Courier New" panose="02070309020205020404" pitchFamily="49" charset="0"/>
              <a:buChar char="o"/>
            </a:pPr>
            <a:r>
              <a:rPr lang="en-ZA" sz="2800" dirty="0"/>
              <a:t> Vision 2030 Strategic Plan (2021 – 2030) (incl. Statement of Commitment to and Inclusive Institutional Culture)</a:t>
            </a:r>
          </a:p>
          <a:p>
            <a:pPr marL="800100" lvl="1" indent="-342900">
              <a:buFont typeface="Courier New" panose="02070309020205020404" pitchFamily="49" charset="0"/>
              <a:buChar char="o"/>
            </a:pPr>
            <a:r>
              <a:rPr lang="en-ZA" sz="2800" dirty="0"/>
              <a:t>Institutional Transformation Plan (2023- 2027)</a:t>
            </a:r>
          </a:p>
          <a:p>
            <a:pPr marL="800100" lvl="1" indent="-342900">
              <a:buFont typeface="Courier New" panose="02070309020205020404" pitchFamily="49" charset="0"/>
              <a:buChar char="o"/>
            </a:pPr>
            <a:r>
              <a:rPr lang="en-ZA" sz="2800" dirty="0"/>
              <a:t>Employment Equity Plan (2025  - 2030)</a:t>
            </a:r>
          </a:p>
          <a:p>
            <a:pPr marL="800100" lvl="1" indent="-342900">
              <a:buFont typeface="Courier New" panose="02070309020205020404" pitchFamily="49" charset="0"/>
              <a:buChar char="o"/>
            </a:pPr>
            <a:r>
              <a:rPr lang="en-ZA" sz="2800" dirty="0"/>
              <a:t>Annual Performance Plan (2026)</a:t>
            </a:r>
          </a:p>
          <a:p>
            <a:pPr marL="742950" lvl="1" indent="-285750">
              <a:buFont typeface="Arial" panose="020B0604020202020204" pitchFamily="34" charset="0"/>
              <a:buChar char="•"/>
            </a:pPr>
            <a:endParaRPr lang="en-ZA" sz="2800" dirty="0"/>
          </a:p>
        </p:txBody>
      </p:sp>
      <p:pic>
        <p:nvPicPr>
          <p:cNvPr id="25" name="Picture 24">
            <a:extLst>
              <a:ext uri="{FF2B5EF4-FFF2-40B4-BE49-F238E27FC236}">
                <a16:creationId xmlns:a16="http://schemas.microsoft.com/office/drawing/2014/main" id="{12279F6E-D313-49DF-F3C5-240ABBDA7D4D}"/>
              </a:ext>
            </a:extLst>
          </p:cNvPr>
          <p:cNvPicPr>
            <a:picLocks noChangeAspect="1"/>
          </p:cNvPicPr>
          <p:nvPr/>
        </p:nvPicPr>
        <p:blipFill>
          <a:blip r:embed="rId4"/>
          <a:stretch>
            <a:fillRect/>
          </a:stretch>
        </p:blipFill>
        <p:spPr>
          <a:xfrm>
            <a:off x="9482403" y="3162302"/>
            <a:ext cx="7723069" cy="5749255"/>
          </a:xfrm>
          <a:prstGeom prst="rect">
            <a:avLst/>
          </a:prstGeom>
        </p:spPr>
      </p:pic>
      <p:pic>
        <p:nvPicPr>
          <p:cNvPr id="31" name="Picture 30">
            <a:extLst>
              <a:ext uri="{FF2B5EF4-FFF2-40B4-BE49-F238E27FC236}">
                <a16:creationId xmlns:a16="http://schemas.microsoft.com/office/drawing/2014/main" id="{A47C2427-3477-46D7-4CBF-A443A7D06B13}"/>
              </a:ext>
            </a:extLst>
          </p:cNvPr>
          <p:cNvPicPr>
            <a:picLocks noChangeAspect="1"/>
          </p:cNvPicPr>
          <p:nvPr/>
        </p:nvPicPr>
        <p:blipFill>
          <a:blip r:embed="rId5"/>
          <a:stretch>
            <a:fillRect/>
          </a:stretch>
        </p:blipFill>
        <p:spPr>
          <a:xfrm>
            <a:off x="3476305" y="4563202"/>
            <a:ext cx="4918227" cy="428077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56C21-F123-92DB-8703-BEF4463264E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DE27D93-3701-964C-FC82-3F474139FCF5}"/>
              </a:ext>
            </a:extLst>
          </p:cNvPr>
          <p:cNvGrpSpPr/>
          <p:nvPr/>
        </p:nvGrpSpPr>
        <p:grpSpPr>
          <a:xfrm>
            <a:off x="15358034" y="1487757"/>
            <a:ext cx="6894731" cy="9233602"/>
            <a:chOff x="0" y="0"/>
            <a:chExt cx="812800" cy="1088523"/>
          </a:xfrm>
        </p:grpSpPr>
        <p:sp>
          <p:nvSpPr>
            <p:cNvPr id="3" name="Freeform 3">
              <a:extLst>
                <a:ext uri="{FF2B5EF4-FFF2-40B4-BE49-F238E27FC236}">
                  <a16:creationId xmlns:a16="http://schemas.microsoft.com/office/drawing/2014/main" id="{09D1872C-DB67-F037-2F8F-70272E584378}"/>
                </a:ext>
              </a:extLst>
            </p:cNvPr>
            <p:cNvSpPr/>
            <p:nvPr/>
          </p:nvSpPr>
          <p:spPr>
            <a:xfrm>
              <a:off x="0" y="0"/>
              <a:ext cx="812800" cy="1088523"/>
            </a:xfrm>
            <a:custGeom>
              <a:avLst/>
              <a:gdLst/>
              <a:ahLst/>
              <a:cxnLst/>
              <a:rect l="l" t="t" r="r" b="b"/>
              <a:pathLst>
                <a:path w="812800" h="1088523">
                  <a:moveTo>
                    <a:pt x="406400" y="0"/>
                  </a:moveTo>
                  <a:cubicBezTo>
                    <a:pt x="181951" y="0"/>
                    <a:pt x="0" y="243674"/>
                    <a:pt x="0" y="544261"/>
                  </a:cubicBezTo>
                  <a:cubicBezTo>
                    <a:pt x="0" y="844849"/>
                    <a:pt x="181951" y="1088523"/>
                    <a:pt x="406400" y="1088523"/>
                  </a:cubicBezTo>
                  <a:cubicBezTo>
                    <a:pt x="630849" y="1088523"/>
                    <a:pt x="812800" y="844849"/>
                    <a:pt x="812800" y="544261"/>
                  </a:cubicBezTo>
                  <a:cubicBezTo>
                    <a:pt x="812800" y="243674"/>
                    <a:pt x="630849" y="0"/>
                    <a:pt x="406400" y="0"/>
                  </a:cubicBezTo>
                  <a:close/>
                </a:path>
              </a:pathLst>
            </a:custGeom>
            <a:ln w="295275" cap="sq">
              <a:solidFill>
                <a:srgbClr val="A66034">
                  <a:alpha val="18824"/>
                </a:srgbClr>
              </a:solidFill>
              <a:prstDash val="solid"/>
              <a:miter/>
            </a:ln>
          </p:spPr>
          <p:txBody>
            <a:bodyPr/>
            <a:lstStyle/>
            <a:p>
              <a:endParaRPr lang="en-ZA"/>
            </a:p>
          </p:txBody>
        </p:sp>
        <p:sp>
          <p:nvSpPr>
            <p:cNvPr id="4" name="TextBox 4">
              <a:extLst>
                <a:ext uri="{FF2B5EF4-FFF2-40B4-BE49-F238E27FC236}">
                  <a16:creationId xmlns:a16="http://schemas.microsoft.com/office/drawing/2014/main" id="{F65830F1-9EAA-691C-170C-C4110C505881}"/>
                </a:ext>
              </a:extLst>
            </p:cNvPr>
            <p:cNvSpPr txBox="1"/>
            <p:nvPr/>
          </p:nvSpPr>
          <p:spPr>
            <a:xfrm>
              <a:off x="76200" y="63949"/>
              <a:ext cx="660400" cy="922525"/>
            </a:xfrm>
            <a:prstGeom prst="rect">
              <a:avLst/>
            </a:prstGeom>
          </p:spPr>
          <p:txBody>
            <a:bodyPr lIns="15539" tIns="15539" rIns="15539" bIns="15539" rtlCol="0" anchor="ctr"/>
            <a:lstStyle/>
            <a:p>
              <a:pPr algn="ctr">
                <a:lnSpc>
                  <a:spcPts val="1241"/>
                </a:lnSpc>
              </a:pPr>
              <a:endParaRPr/>
            </a:p>
          </p:txBody>
        </p:sp>
      </p:grpSp>
      <p:grpSp>
        <p:nvGrpSpPr>
          <p:cNvPr id="5" name="Group 5">
            <a:extLst>
              <a:ext uri="{FF2B5EF4-FFF2-40B4-BE49-F238E27FC236}">
                <a16:creationId xmlns:a16="http://schemas.microsoft.com/office/drawing/2014/main" id="{B95A7904-722D-DD8A-9FBE-D7B573206BC8}"/>
              </a:ext>
            </a:extLst>
          </p:cNvPr>
          <p:cNvGrpSpPr/>
          <p:nvPr/>
        </p:nvGrpSpPr>
        <p:grpSpPr>
          <a:xfrm>
            <a:off x="-745024" y="490810"/>
            <a:ext cx="19276293" cy="1260841"/>
            <a:chOff x="0" y="0"/>
            <a:chExt cx="8605906" cy="562903"/>
          </a:xfrm>
        </p:grpSpPr>
        <p:sp>
          <p:nvSpPr>
            <p:cNvPr id="6" name="Freeform 6">
              <a:extLst>
                <a:ext uri="{FF2B5EF4-FFF2-40B4-BE49-F238E27FC236}">
                  <a16:creationId xmlns:a16="http://schemas.microsoft.com/office/drawing/2014/main" id="{5D36A808-26DE-1DCE-81B4-57D2B8B3E8E7}"/>
                </a:ext>
              </a:extLst>
            </p:cNvPr>
            <p:cNvSpPr/>
            <p:nvPr/>
          </p:nvSpPr>
          <p:spPr>
            <a:xfrm>
              <a:off x="0" y="0"/>
              <a:ext cx="8605906" cy="562903"/>
            </a:xfrm>
            <a:custGeom>
              <a:avLst/>
              <a:gdLst/>
              <a:ahLst/>
              <a:cxnLst/>
              <a:rect l="l" t="t" r="r" b="b"/>
              <a:pathLst>
                <a:path w="8605906" h="562903">
                  <a:moveTo>
                    <a:pt x="10844" y="0"/>
                  </a:moveTo>
                  <a:lnTo>
                    <a:pt x="8595062" y="0"/>
                  </a:lnTo>
                  <a:cubicBezTo>
                    <a:pt x="8601052" y="0"/>
                    <a:pt x="8605906" y="4855"/>
                    <a:pt x="8605906" y="10844"/>
                  </a:cubicBezTo>
                  <a:lnTo>
                    <a:pt x="8605906" y="552059"/>
                  </a:lnTo>
                  <a:cubicBezTo>
                    <a:pt x="8605906" y="558048"/>
                    <a:pt x="8601052" y="562903"/>
                    <a:pt x="8595062" y="562903"/>
                  </a:cubicBezTo>
                  <a:lnTo>
                    <a:pt x="10844" y="562903"/>
                  </a:lnTo>
                  <a:cubicBezTo>
                    <a:pt x="7968" y="562903"/>
                    <a:pt x="5210" y="561760"/>
                    <a:pt x="3176" y="559727"/>
                  </a:cubicBezTo>
                  <a:cubicBezTo>
                    <a:pt x="1142" y="557693"/>
                    <a:pt x="0" y="554935"/>
                    <a:pt x="0" y="552059"/>
                  </a:cubicBezTo>
                  <a:lnTo>
                    <a:pt x="0" y="10844"/>
                  </a:lnTo>
                  <a:cubicBezTo>
                    <a:pt x="0" y="4855"/>
                    <a:pt x="4855" y="0"/>
                    <a:pt x="10844" y="0"/>
                  </a:cubicBezTo>
                  <a:close/>
                </a:path>
              </a:pathLst>
            </a:custGeom>
            <a:solidFill>
              <a:srgbClr val="AE1950"/>
            </a:solidFill>
            <a:ln w="28575" cap="rnd">
              <a:solidFill>
                <a:srgbClr val="FFFEFE"/>
              </a:solidFill>
              <a:prstDash val="solid"/>
              <a:round/>
            </a:ln>
          </p:spPr>
          <p:txBody>
            <a:bodyPr/>
            <a:lstStyle/>
            <a:p>
              <a:endParaRPr lang="en-ZA"/>
            </a:p>
          </p:txBody>
        </p:sp>
        <p:sp>
          <p:nvSpPr>
            <p:cNvPr id="7" name="TextBox 7">
              <a:extLst>
                <a:ext uri="{FF2B5EF4-FFF2-40B4-BE49-F238E27FC236}">
                  <a16:creationId xmlns:a16="http://schemas.microsoft.com/office/drawing/2014/main" id="{C293E169-DF34-24BE-15D7-06DB0298F7E6}"/>
                </a:ext>
              </a:extLst>
            </p:cNvPr>
            <p:cNvSpPr txBox="1"/>
            <p:nvPr/>
          </p:nvSpPr>
          <p:spPr>
            <a:xfrm>
              <a:off x="0" y="-38100"/>
              <a:ext cx="8605906" cy="601003"/>
            </a:xfrm>
            <a:prstGeom prst="rect">
              <a:avLst/>
            </a:prstGeom>
          </p:spPr>
          <p:txBody>
            <a:bodyPr lIns="15658" tIns="15658" rIns="15658" bIns="15658" rtlCol="0" anchor="ctr"/>
            <a:lstStyle/>
            <a:p>
              <a:pPr algn="ctr">
                <a:lnSpc>
                  <a:spcPts val="1251"/>
                </a:lnSpc>
              </a:pPr>
              <a:endParaRPr/>
            </a:p>
          </p:txBody>
        </p:sp>
      </p:grpSp>
      <p:grpSp>
        <p:nvGrpSpPr>
          <p:cNvPr id="8" name="Group 8">
            <a:extLst>
              <a:ext uri="{FF2B5EF4-FFF2-40B4-BE49-F238E27FC236}">
                <a16:creationId xmlns:a16="http://schemas.microsoft.com/office/drawing/2014/main" id="{2775DE1B-60E5-EE5F-4116-7151EB59ECAD}"/>
              </a:ext>
            </a:extLst>
          </p:cNvPr>
          <p:cNvGrpSpPr/>
          <p:nvPr/>
        </p:nvGrpSpPr>
        <p:grpSpPr>
          <a:xfrm>
            <a:off x="696519" y="7164"/>
            <a:ext cx="2228134" cy="2228134"/>
            <a:chOff x="0" y="0"/>
            <a:chExt cx="812800" cy="812800"/>
          </a:xfrm>
        </p:grpSpPr>
        <p:sp>
          <p:nvSpPr>
            <p:cNvPr id="9" name="Freeform 9">
              <a:extLst>
                <a:ext uri="{FF2B5EF4-FFF2-40B4-BE49-F238E27FC236}">
                  <a16:creationId xmlns:a16="http://schemas.microsoft.com/office/drawing/2014/main" id="{A9D795DC-CC7F-31D7-3A17-DDFB0BEB98B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EFE"/>
            </a:solidFill>
            <a:ln cap="sq">
              <a:noFill/>
              <a:prstDash val="solid"/>
              <a:miter/>
            </a:ln>
          </p:spPr>
          <p:txBody>
            <a:bodyPr/>
            <a:lstStyle/>
            <a:p>
              <a:endParaRPr lang="en-ZA"/>
            </a:p>
          </p:txBody>
        </p:sp>
        <p:sp>
          <p:nvSpPr>
            <p:cNvPr id="10" name="TextBox 10">
              <a:extLst>
                <a:ext uri="{FF2B5EF4-FFF2-40B4-BE49-F238E27FC236}">
                  <a16:creationId xmlns:a16="http://schemas.microsoft.com/office/drawing/2014/main" id="{295A2DFA-E54A-B3CC-ECE0-E7963B42814F}"/>
                </a:ext>
              </a:extLst>
            </p:cNvPr>
            <p:cNvSpPr txBox="1"/>
            <p:nvPr/>
          </p:nvSpPr>
          <p:spPr>
            <a:xfrm>
              <a:off x="76200" y="38100"/>
              <a:ext cx="660400" cy="698500"/>
            </a:xfrm>
            <a:prstGeom prst="rect">
              <a:avLst/>
            </a:prstGeom>
          </p:spPr>
          <p:txBody>
            <a:bodyPr lIns="50800" tIns="50800" rIns="50800" bIns="50800" rtlCol="0" anchor="ctr"/>
            <a:lstStyle/>
            <a:p>
              <a:pPr algn="ctr">
                <a:lnSpc>
                  <a:spcPts val="2351"/>
                </a:lnSpc>
              </a:pPr>
              <a:endParaRPr/>
            </a:p>
          </p:txBody>
        </p:sp>
      </p:grpSp>
      <p:sp>
        <p:nvSpPr>
          <p:cNvPr id="11" name="Freeform 11">
            <a:extLst>
              <a:ext uri="{FF2B5EF4-FFF2-40B4-BE49-F238E27FC236}">
                <a16:creationId xmlns:a16="http://schemas.microsoft.com/office/drawing/2014/main" id="{CC3C70E5-D342-8F8F-0C84-9B7FDAF78CEE}"/>
              </a:ext>
            </a:extLst>
          </p:cNvPr>
          <p:cNvSpPr/>
          <p:nvPr/>
        </p:nvSpPr>
        <p:spPr>
          <a:xfrm>
            <a:off x="696519" y="124024"/>
            <a:ext cx="2223281" cy="1994414"/>
          </a:xfrm>
          <a:custGeom>
            <a:avLst/>
            <a:gdLst/>
            <a:ahLst/>
            <a:cxnLst/>
            <a:rect l="l" t="t" r="r" b="b"/>
            <a:pathLst>
              <a:path w="2223281" h="1994414">
                <a:moveTo>
                  <a:pt x="0" y="0"/>
                </a:moveTo>
                <a:lnTo>
                  <a:pt x="2223281" y="0"/>
                </a:lnTo>
                <a:lnTo>
                  <a:pt x="2223281" y="1994413"/>
                </a:lnTo>
                <a:lnTo>
                  <a:pt x="0" y="1994413"/>
                </a:lnTo>
                <a:lnTo>
                  <a:pt x="0" y="0"/>
                </a:lnTo>
                <a:close/>
              </a:path>
            </a:pathLst>
          </a:custGeom>
          <a:blipFill>
            <a:blip r:embed="rId2"/>
            <a:stretch>
              <a:fillRect l="-25014" t="-6721" r="-41191" b="-56015"/>
            </a:stretch>
          </a:blipFill>
          <a:ln cap="sq">
            <a:noFill/>
            <a:prstDash val="solid"/>
            <a:miter/>
          </a:ln>
        </p:spPr>
        <p:txBody>
          <a:bodyPr/>
          <a:lstStyle/>
          <a:p>
            <a:endParaRPr lang="en-ZA"/>
          </a:p>
        </p:txBody>
      </p:sp>
      <p:sp>
        <p:nvSpPr>
          <p:cNvPr id="12" name="Freeform 12">
            <a:extLst>
              <a:ext uri="{FF2B5EF4-FFF2-40B4-BE49-F238E27FC236}">
                <a16:creationId xmlns:a16="http://schemas.microsoft.com/office/drawing/2014/main" id="{B1AFA1E7-4499-B573-E177-D7EAEBCFED6A}"/>
              </a:ext>
            </a:extLst>
          </p:cNvPr>
          <p:cNvSpPr/>
          <p:nvPr/>
        </p:nvSpPr>
        <p:spPr>
          <a:xfrm>
            <a:off x="4016571" y="9091155"/>
            <a:ext cx="2787973" cy="790619"/>
          </a:xfrm>
          <a:custGeom>
            <a:avLst/>
            <a:gdLst/>
            <a:ahLst/>
            <a:cxnLst/>
            <a:rect l="l" t="t" r="r" b="b"/>
            <a:pathLst>
              <a:path w="2787973" h="790619">
                <a:moveTo>
                  <a:pt x="0" y="0"/>
                </a:moveTo>
                <a:lnTo>
                  <a:pt x="2787973" y="0"/>
                </a:lnTo>
                <a:lnTo>
                  <a:pt x="2787973" y="790619"/>
                </a:lnTo>
                <a:lnTo>
                  <a:pt x="0" y="790619"/>
                </a:lnTo>
                <a:lnTo>
                  <a:pt x="0" y="0"/>
                </a:lnTo>
                <a:close/>
              </a:path>
            </a:pathLst>
          </a:custGeom>
          <a:blipFill>
            <a:blip r:embed="rId3"/>
            <a:stretch>
              <a:fillRect/>
            </a:stretch>
          </a:blipFill>
        </p:spPr>
        <p:txBody>
          <a:bodyPr/>
          <a:lstStyle/>
          <a:p>
            <a:endParaRPr lang="en-ZA"/>
          </a:p>
        </p:txBody>
      </p:sp>
      <p:sp>
        <p:nvSpPr>
          <p:cNvPr id="13" name="AutoShape 13">
            <a:extLst>
              <a:ext uri="{FF2B5EF4-FFF2-40B4-BE49-F238E27FC236}">
                <a16:creationId xmlns:a16="http://schemas.microsoft.com/office/drawing/2014/main" id="{4113C2FE-8737-74A2-C15D-3F303C667D7C}"/>
              </a:ext>
            </a:extLst>
          </p:cNvPr>
          <p:cNvSpPr/>
          <p:nvPr/>
        </p:nvSpPr>
        <p:spPr>
          <a:xfrm>
            <a:off x="1133183" y="8877764"/>
            <a:ext cx="14224851" cy="0"/>
          </a:xfrm>
          <a:prstGeom prst="line">
            <a:avLst/>
          </a:prstGeom>
          <a:ln w="38100" cap="flat">
            <a:solidFill>
              <a:srgbClr val="AE1950"/>
            </a:solidFill>
            <a:prstDash val="solid"/>
            <a:headEnd type="none" w="sm" len="sm"/>
            <a:tailEnd type="none" w="sm" len="sm"/>
          </a:ln>
        </p:spPr>
        <p:txBody>
          <a:bodyPr/>
          <a:lstStyle/>
          <a:p>
            <a:endParaRPr lang="en-ZA"/>
          </a:p>
        </p:txBody>
      </p:sp>
      <p:sp>
        <p:nvSpPr>
          <p:cNvPr id="19" name="TextBox 19">
            <a:extLst>
              <a:ext uri="{FF2B5EF4-FFF2-40B4-BE49-F238E27FC236}">
                <a16:creationId xmlns:a16="http://schemas.microsoft.com/office/drawing/2014/main" id="{459A07CC-56AF-CB34-83AC-DD501466222A}"/>
              </a:ext>
            </a:extLst>
          </p:cNvPr>
          <p:cNvSpPr txBox="1"/>
          <p:nvPr/>
        </p:nvSpPr>
        <p:spPr>
          <a:xfrm>
            <a:off x="7172423" y="9197667"/>
            <a:ext cx="7376237" cy="558545"/>
          </a:xfrm>
          <a:prstGeom prst="rect">
            <a:avLst/>
          </a:prstGeom>
        </p:spPr>
        <p:txBody>
          <a:bodyPr lIns="0" tIns="0" rIns="0" bIns="0" rtlCol="0" anchor="t">
            <a:spAutoFit/>
          </a:bodyPr>
          <a:lstStyle/>
          <a:p>
            <a:pPr algn="just">
              <a:lnSpc>
                <a:spcPts val="1514"/>
              </a:lnSpc>
            </a:pPr>
            <a:r>
              <a:rPr lang="en-US" sz="1082">
                <a:solidFill>
                  <a:srgbClr val="10344F"/>
                </a:solidFill>
                <a:latin typeface="Avenir Next Thai Modern"/>
                <a:ea typeface="Avenir Next Thai Modern"/>
                <a:cs typeface="Avenir Next Thai Modern"/>
                <a:sym typeface="Avenir Next Thai Modern"/>
              </a:rPr>
              <a:t>Funded by the European Union. Views and opinions expressed are however those of the authors) only and do not necessarily reflect those of the European Union or the European Education and Culture Executive Agency (EACEA). Neither the European Union nor the granting authority can be held responsible for them.</a:t>
            </a:r>
          </a:p>
        </p:txBody>
      </p:sp>
      <p:sp>
        <p:nvSpPr>
          <p:cNvPr id="22" name="TextBox 22">
            <a:extLst>
              <a:ext uri="{FF2B5EF4-FFF2-40B4-BE49-F238E27FC236}">
                <a16:creationId xmlns:a16="http://schemas.microsoft.com/office/drawing/2014/main" id="{7FDB638B-8EDB-7D3C-9D2E-22BD6C8BC347}"/>
              </a:ext>
            </a:extLst>
          </p:cNvPr>
          <p:cNvSpPr txBox="1"/>
          <p:nvPr/>
        </p:nvSpPr>
        <p:spPr>
          <a:xfrm>
            <a:off x="3940480" y="881646"/>
            <a:ext cx="10308920" cy="676980"/>
          </a:xfrm>
          <a:prstGeom prst="rect">
            <a:avLst/>
          </a:prstGeom>
        </p:spPr>
        <p:txBody>
          <a:bodyPr wrap="square" lIns="0" tIns="0" rIns="0" bIns="0" rtlCol="0" anchor="t">
            <a:spAutoFit/>
          </a:bodyPr>
          <a:lstStyle/>
          <a:p>
            <a:pPr>
              <a:lnSpc>
                <a:spcPts val="5553"/>
              </a:lnSpc>
            </a:pPr>
            <a:r>
              <a:rPr lang="en-US" sz="3966" b="1" dirty="0">
                <a:solidFill>
                  <a:schemeClr val="bg1"/>
                </a:solidFill>
                <a:latin typeface="Avenir Next Thai Modern Ultra-Bold"/>
                <a:ea typeface="Avenir Next Thai Modern Ultra-Bold"/>
                <a:cs typeface="Avenir Next Thai Modern Ultra-Bold"/>
                <a:sym typeface="Avenir Next Thai Modern Ultra-Bold"/>
              </a:rPr>
              <a:t>INSTITUTIONAL OVERVIEW  - POLICIES </a:t>
            </a:r>
          </a:p>
        </p:txBody>
      </p:sp>
      <p:sp>
        <p:nvSpPr>
          <p:cNvPr id="23" name="TextBox 22">
            <a:extLst>
              <a:ext uri="{FF2B5EF4-FFF2-40B4-BE49-F238E27FC236}">
                <a16:creationId xmlns:a16="http://schemas.microsoft.com/office/drawing/2014/main" id="{4A508CC9-AAB2-E79D-D854-7AF908ABC2D7}"/>
              </a:ext>
            </a:extLst>
          </p:cNvPr>
          <p:cNvSpPr txBox="1"/>
          <p:nvPr/>
        </p:nvSpPr>
        <p:spPr>
          <a:xfrm>
            <a:off x="905407" y="2235298"/>
            <a:ext cx="17153993" cy="5693866"/>
          </a:xfrm>
          <a:prstGeom prst="rect">
            <a:avLst/>
          </a:prstGeom>
          <a:noFill/>
        </p:spPr>
        <p:txBody>
          <a:bodyPr wrap="square" rtlCol="0">
            <a:spAutoFit/>
          </a:bodyPr>
          <a:lstStyle/>
          <a:p>
            <a:pPr marL="285750" indent="-285750">
              <a:buFont typeface="Arial" panose="020B0604020202020204" pitchFamily="34" charset="0"/>
              <a:buChar char="•"/>
            </a:pPr>
            <a:r>
              <a:rPr lang="en-ZA" sz="2800" dirty="0"/>
              <a:t>Institutional Policies:</a:t>
            </a:r>
          </a:p>
          <a:p>
            <a:pPr marL="800100" lvl="1" indent="-342900">
              <a:buFont typeface="Courier New" panose="02070309020205020404" pitchFamily="49" charset="0"/>
              <a:buChar char="o"/>
            </a:pPr>
            <a:r>
              <a:rPr lang="en-ZA" sz="2800" dirty="0"/>
              <a:t> Equality-Related</a:t>
            </a:r>
          </a:p>
          <a:p>
            <a:pPr marL="1371600" lvl="2" indent="-457200">
              <a:buFont typeface="Wingdings" panose="05000000000000000000" pitchFamily="2" charset="2"/>
              <a:buChar char="Ø"/>
            </a:pPr>
            <a:r>
              <a:rPr lang="en-ZA" sz="2800" dirty="0"/>
              <a:t>HIV Policy (under review)</a:t>
            </a:r>
          </a:p>
          <a:p>
            <a:pPr marL="1371600" lvl="2" indent="-457200">
              <a:buFont typeface="Wingdings" panose="05000000000000000000" pitchFamily="2" charset="2"/>
              <a:buChar char="Ø"/>
            </a:pPr>
            <a:r>
              <a:rPr lang="en-ZA" sz="2800" dirty="0"/>
              <a:t>Policy on Gender Equality</a:t>
            </a:r>
          </a:p>
          <a:p>
            <a:pPr marL="1371600" lvl="2" indent="-457200">
              <a:buFont typeface="Wingdings" panose="05000000000000000000" pitchFamily="2" charset="2"/>
              <a:buChar char="Ø"/>
            </a:pPr>
            <a:r>
              <a:rPr lang="en-ZA" sz="2800" dirty="0"/>
              <a:t>Policy on Persons living with a disability</a:t>
            </a:r>
          </a:p>
          <a:p>
            <a:pPr marL="1371600" lvl="2" indent="-457200">
              <a:buFont typeface="Wingdings" panose="05000000000000000000" pitchFamily="2" charset="2"/>
              <a:buChar char="Ø"/>
            </a:pPr>
            <a:r>
              <a:rPr lang="en-ZA" sz="2800" dirty="0"/>
              <a:t>Policy on Racism and Racial Discrimination</a:t>
            </a:r>
          </a:p>
          <a:p>
            <a:pPr marL="1371600" lvl="2" indent="-457200">
              <a:buFont typeface="Wingdings" panose="05000000000000000000" pitchFamily="2" charset="2"/>
              <a:buChar char="Ø"/>
            </a:pPr>
            <a:r>
              <a:rPr lang="en-ZA" sz="2800" dirty="0"/>
              <a:t>Policy on Gender Identities, Expressions and Sexual Orientation (developed and going through approval process)</a:t>
            </a:r>
          </a:p>
          <a:p>
            <a:pPr marL="1371600" lvl="2" indent="-457200">
              <a:buFont typeface="Wingdings" panose="05000000000000000000" pitchFamily="2" charset="2"/>
              <a:buChar char="Ø"/>
            </a:pPr>
            <a:r>
              <a:rPr lang="en-ZA" sz="2800" dirty="0"/>
              <a:t>Sexual Harassment and Sexual Offences Policy</a:t>
            </a:r>
          </a:p>
          <a:p>
            <a:pPr marL="1371600" lvl="2" indent="-457200">
              <a:buFont typeface="Wingdings" panose="05000000000000000000" pitchFamily="2" charset="2"/>
              <a:buChar char="Ø"/>
            </a:pPr>
            <a:r>
              <a:rPr lang="en-ZA" sz="2800" dirty="0"/>
              <a:t>Integrated Policy for the Promotion of Equality and the Prevention and Protection Against Unfair Discrimination</a:t>
            </a:r>
          </a:p>
          <a:p>
            <a:pPr marL="1371600" lvl="2" indent="-457200">
              <a:buFont typeface="Wingdings" panose="05000000000000000000" pitchFamily="2" charset="2"/>
              <a:buChar char="Ø"/>
            </a:pPr>
            <a:endParaRPr lang="en-ZA" sz="2800" dirty="0"/>
          </a:p>
          <a:p>
            <a:pPr marL="742950" lvl="1" indent="-285750">
              <a:buFont typeface="Arial" panose="020B0604020202020204" pitchFamily="34" charset="0"/>
              <a:buChar char="•"/>
            </a:pPr>
            <a:endParaRPr lang="en-ZA" sz="2800" dirty="0"/>
          </a:p>
        </p:txBody>
      </p:sp>
    </p:spTree>
    <p:extLst>
      <p:ext uri="{BB962C8B-B14F-4D97-AF65-F5344CB8AC3E}">
        <p14:creationId xmlns:p14="http://schemas.microsoft.com/office/powerpoint/2010/main" val="3587484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55846-CAF3-E1F6-7408-FB5290C348A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97C596F-A194-A6E7-4045-15293ED5D19C}"/>
              </a:ext>
            </a:extLst>
          </p:cNvPr>
          <p:cNvGrpSpPr/>
          <p:nvPr/>
        </p:nvGrpSpPr>
        <p:grpSpPr>
          <a:xfrm>
            <a:off x="15358034" y="1487757"/>
            <a:ext cx="6894731" cy="9233602"/>
            <a:chOff x="0" y="0"/>
            <a:chExt cx="812800" cy="1088523"/>
          </a:xfrm>
        </p:grpSpPr>
        <p:sp>
          <p:nvSpPr>
            <p:cNvPr id="3" name="Freeform 3">
              <a:extLst>
                <a:ext uri="{FF2B5EF4-FFF2-40B4-BE49-F238E27FC236}">
                  <a16:creationId xmlns:a16="http://schemas.microsoft.com/office/drawing/2014/main" id="{5E12A491-47EB-008D-BF9E-F8F7E9E388DF}"/>
                </a:ext>
              </a:extLst>
            </p:cNvPr>
            <p:cNvSpPr/>
            <p:nvPr/>
          </p:nvSpPr>
          <p:spPr>
            <a:xfrm>
              <a:off x="0" y="0"/>
              <a:ext cx="812800" cy="1088523"/>
            </a:xfrm>
            <a:custGeom>
              <a:avLst/>
              <a:gdLst/>
              <a:ahLst/>
              <a:cxnLst/>
              <a:rect l="l" t="t" r="r" b="b"/>
              <a:pathLst>
                <a:path w="812800" h="1088523">
                  <a:moveTo>
                    <a:pt x="406400" y="0"/>
                  </a:moveTo>
                  <a:cubicBezTo>
                    <a:pt x="181951" y="0"/>
                    <a:pt x="0" y="243674"/>
                    <a:pt x="0" y="544261"/>
                  </a:cubicBezTo>
                  <a:cubicBezTo>
                    <a:pt x="0" y="844849"/>
                    <a:pt x="181951" y="1088523"/>
                    <a:pt x="406400" y="1088523"/>
                  </a:cubicBezTo>
                  <a:cubicBezTo>
                    <a:pt x="630849" y="1088523"/>
                    <a:pt x="812800" y="844849"/>
                    <a:pt x="812800" y="544261"/>
                  </a:cubicBezTo>
                  <a:cubicBezTo>
                    <a:pt x="812800" y="243674"/>
                    <a:pt x="630849" y="0"/>
                    <a:pt x="406400" y="0"/>
                  </a:cubicBezTo>
                  <a:close/>
                </a:path>
              </a:pathLst>
            </a:custGeom>
            <a:ln w="295275" cap="sq">
              <a:solidFill>
                <a:srgbClr val="A66034">
                  <a:alpha val="18824"/>
                </a:srgbClr>
              </a:solidFill>
              <a:prstDash val="solid"/>
              <a:miter/>
            </a:ln>
          </p:spPr>
          <p:txBody>
            <a:bodyPr/>
            <a:lstStyle/>
            <a:p>
              <a:endParaRPr lang="en-ZA"/>
            </a:p>
          </p:txBody>
        </p:sp>
        <p:sp>
          <p:nvSpPr>
            <p:cNvPr id="4" name="TextBox 4">
              <a:extLst>
                <a:ext uri="{FF2B5EF4-FFF2-40B4-BE49-F238E27FC236}">
                  <a16:creationId xmlns:a16="http://schemas.microsoft.com/office/drawing/2014/main" id="{3112D1D3-F584-0E7A-F6F2-4903B416B866}"/>
                </a:ext>
              </a:extLst>
            </p:cNvPr>
            <p:cNvSpPr txBox="1"/>
            <p:nvPr/>
          </p:nvSpPr>
          <p:spPr>
            <a:xfrm>
              <a:off x="76200" y="63949"/>
              <a:ext cx="660400" cy="922525"/>
            </a:xfrm>
            <a:prstGeom prst="rect">
              <a:avLst/>
            </a:prstGeom>
          </p:spPr>
          <p:txBody>
            <a:bodyPr lIns="15539" tIns="15539" rIns="15539" bIns="15539" rtlCol="0" anchor="ctr"/>
            <a:lstStyle/>
            <a:p>
              <a:pPr algn="ctr">
                <a:lnSpc>
                  <a:spcPts val="1241"/>
                </a:lnSpc>
              </a:pPr>
              <a:endParaRPr/>
            </a:p>
          </p:txBody>
        </p:sp>
      </p:grpSp>
      <p:grpSp>
        <p:nvGrpSpPr>
          <p:cNvPr id="5" name="Group 5">
            <a:extLst>
              <a:ext uri="{FF2B5EF4-FFF2-40B4-BE49-F238E27FC236}">
                <a16:creationId xmlns:a16="http://schemas.microsoft.com/office/drawing/2014/main" id="{5653D5AE-3906-8142-5E45-C0E4842C070C}"/>
              </a:ext>
            </a:extLst>
          </p:cNvPr>
          <p:cNvGrpSpPr/>
          <p:nvPr/>
        </p:nvGrpSpPr>
        <p:grpSpPr>
          <a:xfrm>
            <a:off x="-745024" y="490810"/>
            <a:ext cx="19276293" cy="1260841"/>
            <a:chOff x="0" y="0"/>
            <a:chExt cx="8605906" cy="562903"/>
          </a:xfrm>
        </p:grpSpPr>
        <p:sp>
          <p:nvSpPr>
            <p:cNvPr id="6" name="Freeform 6">
              <a:extLst>
                <a:ext uri="{FF2B5EF4-FFF2-40B4-BE49-F238E27FC236}">
                  <a16:creationId xmlns:a16="http://schemas.microsoft.com/office/drawing/2014/main" id="{B9580BB7-9AA1-7772-39C2-662E3977A835}"/>
                </a:ext>
              </a:extLst>
            </p:cNvPr>
            <p:cNvSpPr/>
            <p:nvPr/>
          </p:nvSpPr>
          <p:spPr>
            <a:xfrm>
              <a:off x="0" y="0"/>
              <a:ext cx="8605906" cy="562903"/>
            </a:xfrm>
            <a:custGeom>
              <a:avLst/>
              <a:gdLst/>
              <a:ahLst/>
              <a:cxnLst/>
              <a:rect l="l" t="t" r="r" b="b"/>
              <a:pathLst>
                <a:path w="8605906" h="562903">
                  <a:moveTo>
                    <a:pt x="10844" y="0"/>
                  </a:moveTo>
                  <a:lnTo>
                    <a:pt x="8595062" y="0"/>
                  </a:lnTo>
                  <a:cubicBezTo>
                    <a:pt x="8601052" y="0"/>
                    <a:pt x="8605906" y="4855"/>
                    <a:pt x="8605906" y="10844"/>
                  </a:cubicBezTo>
                  <a:lnTo>
                    <a:pt x="8605906" y="552059"/>
                  </a:lnTo>
                  <a:cubicBezTo>
                    <a:pt x="8605906" y="558048"/>
                    <a:pt x="8601052" y="562903"/>
                    <a:pt x="8595062" y="562903"/>
                  </a:cubicBezTo>
                  <a:lnTo>
                    <a:pt x="10844" y="562903"/>
                  </a:lnTo>
                  <a:cubicBezTo>
                    <a:pt x="7968" y="562903"/>
                    <a:pt x="5210" y="561760"/>
                    <a:pt x="3176" y="559727"/>
                  </a:cubicBezTo>
                  <a:cubicBezTo>
                    <a:pt x="1142" y="557693"/>
                    <a:pt x="0" y="554935"/>
                    <a:pt x="0" y="552059"/>
                  </a:cubicBezTo>
                  <a:lnTo>
                    <a:pt x="0" y="10844"/>
                  </a:lnTo>
                  <a:cubicBezTo>
                    <a:pt x="0" y="4855"/>
                    <a:pt x="4855" y="0"/>
                    <a:pt x="10844" y="0"/>
                  </a:cubicBezTo>
                  <a:close/>
                </a:path>
              </a:pathLst>
            </a:custGeom>
            <a:solidFill>
              <a:srgbClr val="AE1950"/>
            </a:solidFill>
            <a:ln w="28575" cap="rnd">
              <a:solidFill>
                <a:srgbClr val="FFFEFE"/>
              </a:solidFill>
              <a:prstDash val="solid"/>
              <a:round/>
            </a:ln>
          </p:spPr>
          <p:txBody>
            <a:bodyPr/>
            <a:lstStyle/>
            <a:p>
              <a:endParaRPr lang="en-ZA"/>
            </a:p>
          </p:txBody>
        </p:sp>
        <p:sp>
          <p:nvSpPr>
            <p:cNvPr id="7" name="TextBox 7">
              <a:extLst>
                <a:ext uri="{FF2B5EF4-FFF2-40B4-BE49-F238E27FC236}">
                  <a16:creationId xmlns:a16="http://schemas.microsoft.com/office/drawing/2014/main" id="{BFCEBB5F-0697-9B10-E042-468BEC8E0E9A}"/>
                </a:ext>
              </a:extLst>
            </p:cNvPr>
            <p:cNvSpPr txBox="1"/>
            <p:nvPr/>
          </p:nvSpPr>
          <p:spPr>
            <a:xfrm>
              <a:off x="0" y="-38100"/>
              <a:ext cx="8605906" cy="601003"/>
            </a:xfrm>
            <a:prstGeom prst="rect">
              <a:avLst/>
            </a:prstGeom>
          </p:spPr>
          <p:txBody>
            <a:bodyPr lIns="15658" tIns="15658" rIns="15658" bIns="15658" rtlCol="0" anchor="ctr"/>
            <a:lstStyle/>
            <a:p>
              <a:pPr algn="ctr">
                <a:lnSpc>
                  <a:spcPts val="1251"/>
                </a:lnSpc>
              </a:pPr>
              <a:endParaRPr/>
            </a:p>
          </p:txBody>
        </p:sp>
      </p:grpSp>
      <p:grpSp>
        <p:nvGrpSpPr>
          <p:cNvPr id="8" name="Group 8">
            <a:extLst>
              <a:ext uri="{FF2B5EF4-FFF2-40B4-BE49-F238E27FC236}">
                <a16:creationId xmlns:a16="http://schemas.microsoft.com/office/drawing/2014/main" id="{FCCA40ED-152C-5C58-B545-943DC0AAD3A8}"/>
              </a:ext>
            </a:extLst>
          </p:cNvPr>
          <p:cNvGrpSpPr/>
          <p:nvPr/>
        </p:nvGrpSpPr>
        <p:grpSpPr>
          <a:xfrm>
            <a:off x="696519" y="7164"/>
            <a:ext cx="2228134" cy="2228134"/>
            <a:chOff x="0" y="0"/>
            <a:chExt cx="812800" cy="812800"/>
          </a:xfrm>
        </p:grpSpPr>
        <p:sp>
          <p:nvSpPr>
            <p:cNvPr id="9" name="Freeform 9">
              <a:extLst>
                <a:ext uri="{FF2B5EF4-FFF2-40B4-BE49-F238E27FC236}">
                  <a16:creationId xmlns:a16="http://schemas.microsoft.com/office/drawing/2014/main" id="{7019B99A-87BF-5820-4A66-39CE465C2BA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EFE"/>
            </a:solidFill>
            <a:ln cap="sq">
              <a:noFill/>
              <a:prstDash val="solid"/>
              <a:miter/>
            </a:ln>
          </p:spPr>
          <p:txBody>
            <a:bodyPr/>
            <a:lstStyle/>
            <a:p>
              <a:endParaRPr lang="en-ZA"/>
            </a:p>
          </p:txBody>
        </p:sp>
        <p:sp>
          <p:nvSpPr>
            <p:cNvPr id="10" name="TextBox 10">
              <a:extLst>
                <a:ext uri="{FF2B5EF4-FFF2-40B4-BE49-F238E27FC236}">
                  <a16:creationId xmlns:a16="http://schemas.microsoft.com/office/drawing/2014/main" id="{D6AB874E-6626-F0A5-F426-3C6712B89429}"/>
                </a:ext>
              </a:extLst>
            </p:cNvPr>
            <p:cNvSpPr txBox="1"/>
            <p:nvPr/>
          </p:nvSpPr>
          <p:spPr>
            <a:xfrm>
              <a:off x="76200" y="38100"/>
              <a:ext cx="660400" cy="698500"/>
            </a:xfrm>
            <a:prstGeom prst="rect">
              <a:avLst/>
            </a:prstGeom>
          </p:spPr>
          <p:txBody>
            <a:bodyPr lIns="50800" tIns="50800" rIns="50800" bIns="50800" rtlCol="0" anchor="ctr"/>
            <a:lstStyle/>
            <a:p>
              <a:pPr algn="ctr">
                <a:lnSpc>
                  <a:spcPts val="2351"/>
                </a:lnSpc>
              </a:pPr>
              <a:endParaRPr/>
            </a:p>
          </p:txBody>
        </p:sp>
      </p:grpSp>
      <p:sp>
        <p:nvSpPr>
          <p:cNvPr id="11" name="Freeform 11">
            <a:extLst>
              <a:ext uri="{FF2B5EF4-FFF2-40B4-BE49-F238E27FC236}">
                <a16:creationId xmlns:a16="http://schemas.microsoft.com/office/drawing/2014/main" id="{610C0996-8789-9573-E167-A3E016C8895D}"/>
              </a:ext>
            </a:extLst>
          </p:cNvPr>
          <p:cNvSpPr/>
          <p:nvPr/>
        </p:nvSpPr>
        <p:spPr>
          <a:xfrm>
            <a:off x="696519" y="124024"/>
            <a:ext cx="2223281" cy="1994414"/>
          </a:xfrm>
          <a:custGeom>
            <a:avLst/>
            <a:gdLst/>
            <a:ahLst/>
            <a:cxnLst/>
            <a:rect l="l" t="t" r="r" b="b"/>
            <a:pathLst>
              <a:path w="2223281" h="1994414">
                <a:moveTo>
                  <a:pt x="0" y="0"/>
                </a:moveTo>
                <a:lnTo>
                  <a:pt x="2223281" y="0"/>
                </a:lnTo>
                <a:lnTo>
                  <a:pt x="2223281" y="1994413"/>
                </a:lnTo>
                <a:lnTo>
                  <a:pt x="0" y="1994413"/>
                </a:lnTo>
                <a:lnTo>
                  <a:pt x="0" y="0"/>
                </a:lnTo>
                <a:close/>
              </a:path>
            </a:pathLst>
          </a:custGeom>
          <a:blipFill>
            <a:blip r:embed="rId2"/>
            <a:stretch>
              <a:fillRect l="-25014" t="-6721" r="-41191" b="-56015"/>
            </a:stretch>
          </a:blipFill>
          <a:ln cap="sq">
            <a:noFill/>
            <a:prstDash val="solid"/>
            <a:miter/>
          </a:ln>
        </p:spPr>
        <p:txBody>
          <a:bodyPr/>
          <a:lstStyle/>
          <a:p>
            <a:endParaRPr lang="en-ZA"/>
          </a:p>
        </p:txBody>
      </p:sp>
      <p:sp>
        <p:nvSpPr>
          <p:cNvPr id="12" name="Freeform 12">
            <a:extLst>
              <a:ext uri="{FF2B5EF4-FFF2-40B4-BE49-F238E27FC236}">
                <a16:creationId xmlns:a16="http://schemas.microsoft.com/office/drawing/2014/main" id="{9D02639C-AE44-17C7-9C11-749522A01F92}"/>
              </a:ext>
            </a:extLst>
          </p:cNvPr>
          <p:cNvSpPr/>
          <p:nvPr/>
        </p:nvSpPr>
        <p:spPr>
          <a:xfrm>
            <a:off x="4016571" y="9091155"/>
            <a:ext cx="2787973" cy="790619"/>
          </a:xfrm>
          <a:custGeom>
            <a:avLst/>
            <a:gdLst/>
            <a:ahLst/>
            <a:cxnLst/>
            <a:rect l="l" t="t" r="r" b="b"/>
            <a:pathLst>
              <a:path w="2787973" h="790619">
                <a:moveTo>
                  <a:pt x="0" y="0"/>
                </a:moveTo>
                <a:lnTo>
                  <a:pt x="2787973" y="0"/>
                </a:lnTo>
                <a:lnTo>
                  <a:pt x="2787973" y="790619"/>
                </a:lnTo>
                <a:lnTo>
                  <a:pt x="0" y="790619"/>
                </a:lnTo>
                <a:lnTo>
                  <a:pt x="0" y="0"/>
                </a:lnTo>
                <a:close/>
              </a:path>
            </a:pathLst>
          </a:custGeom>
          <a:blipFill>
            <a:blip r:embed="rId3"/>
            <a:stretch>
              <a:fillRect/>
            </a:stretch>
          </a:blipFill>
        </p:spPr>
        <p:txBody>
          <a:bodyPr/>
          <a:lstStyle/>
          <a:p>
            <a:endParaRPr lang="en-ZA"/>
          </a:p>
        </p:txBody>
      </p:sp>
      <p:sp>
        <p:nvSpPr>
          <p:cNvPr id="13" name="AutoShape 13">
            <a:extLst>
              <a:ext uri="{FF2B5EF4-FFF2-40B4-BE49-F238E27FC236}">
                <a16:creationId xmlns:a16="http://schemas.microsoft.com/office/drawing/2014/main" id="{9F1237A3-1C2E-21B8-9C98-A5E888AEE4C0}"/>
              </a:ext>
            </a:extLst>
          </p:cNvPr>
          <p:cNvSpPr/>
          <p:nvPr/>
        </p:nvSpPr>
        <p:spPr>
          <a:xfrm>
            <a:off x="1133183" y="8877764"/>
            <a:ext cx="14224851" cy="0"/>
          </a:xfrm>
          <a:prstGeom prst="line">
            <a:avLst/>
          </a:prstGeom>
          <a:ln w="38100" cap="flat">
            <a:solidFill>
              <a:srgbClr val="AE1950"/>
            </a:solidFill>
            <a:prstDash val="solid"/>
            <a:headEnd type="none" w="sm" len="sm"/>
            <a:tailEnd type="none" w="sm" len="sm"/>
          </a:ln>
        </p:spPr>
        <p:txBody>
          <a:bodyPr/>
          <a:lstStyle/>
          <a:p>
            <a:endParaRPr lang="en-ZA"/>
          </a:p>
        </p:txBody>
      </p:sp>
      <p:sp>
        <p:nvSpPr>
          <p:cNvPr id="19" name="TextBox 19">
            <a:extLst>
              <a:ext uri="{FF2B5EF4-FFF2-40B4-BE49-F238E27FC236}">
                <a16:creationId xmlns:a16="http://schemas.microsoft.com/office/drawing/2014/main" id="{27829E73-CC19-7D88-AB4C-238327BCD2B6}"/>
              </a:ext>
            </a:extLst>
          </p:cNvPr>
          <p:cNvSpPr txBox="1"/>
          <p:nvPr/>
        </p:nvSpPr>
        <p:spPr>
          <a:xfrm>
            <a:off x="7172423" y="9197667"/>
            <a:ext cx="7376237" cy="558545"/>
          </a:xfrm>
          <a:prstGeom prst="rect">
            <a:avLst/>
          </a:prstGeom>
        </p:spPr>
        <p:txBody>
          <a:bodyPr lIns="0" tIns="0" rIns="0" bIns="0" rtlCol="0" anchor="t">
            <a:spAutoFit/>
          </a:bodyPr>
          <a:lstStyle/>
          <a:p>
            <a:pPr algn="just">
              <a:lnSpc>
                <a:spcPts val="1514"/>
              </a:lnSpc>
            </a:pPr>
            <a:r>
              <a:rPr lang="en-US" sz="1082">
                <a:solidFill>
                  <a:srgbClr val="10344F"/>
                </a:solidFill>
                <a:latin typeface="Avenir Next Thai Modern"/>
                <a:ea typeface="Avenir Next Thai Modern"/>
                <a:cs typeface="Avenir Next Thai Modern"/>
                <a:sym typeface="Avenir Next Thai Modern"/>
              </a:rPr>
              <a:t>Funded by the European Union. Views and opinions expressed are however those of the authors) only and do not necessarily reflect those of the European Union or the European Education and Culture Executive Agency (EACEA). Neither the European Union nor the granting authority can be held responsible for them.</a:t>
            </a:r>
          </a:p>
        </p:txBody>
      </p:sp>
      <p:sp>
        <p:nvSpPr>
          <p:cNvPr id="22" name="TextBox 22">
            <a:extLst>
              <a:ext uri="{FF2B5EF4-FFF2-40B4-BE49-F238E27FC236}">
                <a16:creationId xmlns:a16="http://schemas.microsoft.com/office/drawing/2014/main" id="{795A27C6-69A1-4681-61B4-4205D030D1B7}"/>
              </a:ext>
            </a:extLst>
          </p:cNvPr>
          <p:cNvSpPr txBox="1"/>
          <p:nvPr/>
        </p:nvSpPr>
        <p:spPr>
          <a:xfrm>
            <a:off x="3940480" y="881646"/>
            <a:ext cx="10308920" cy="676980"/>
          </a:xfrm>
          <a:prstGeom prst="rect">
            <a:avLst/>
          </a:prstGeom>
        </p:spPr>
        <p:txBody>
          <a:bodyPr wrap="square" lIns="0" tIns="0" rIns="0" bIns="0" rtlCol="0" anchor="t">
            <a:spAutoFit/>
          </a:bodyPr>
          <a:lstStyle/>
          <a:p>
            <a:pPr>
              <a:lnSpc>
                <a:spcPts val="5553"/>
              </a:lnSpc>
            </a:pPr>
            <a:r>
              <a:rPr lang="en-US" sz="3966" b="1" dirty="0">
                <a:solidFill>
                  <a:schemeClr val="bg1"/>
                </a:solidFill>
                <a:latin typeface="Avenir Next Thai Modern Ultra-Bold"/>
                <a:ea typeface="Avenir Next Thai Modern Ultra-Bold"/>
                <a:cs typeface="Avenir Next Thai Modern Ultra-Bold"/>
                <a:sym typeface="Avenir Next Thai Modern Ultra-Bold"/>
              </a:rPr>
              <a:t>INSTITUTIONAL OVERVIEW - POLICIES  </a:t>
            </a:r>
          </a:p>
        </p:txBody>
      </p:sp>
      <p:sp>
        <p:nvSpPr>
          <p:cNvPr id="23" name="TextBox 22">
            <a:extLst>
              <a:ext uri="{FF2B5EF4-FFF2-40B4-BE49-F238E27FC236}">
                <a16:creationId xmlns:a16="http://schemas.microsoft.com/office/drawing/2014/main" id="{74EF41CA-907C-38F0-4467-FDADEBF57D3D}"/>
              </a:ext>
            </a:extLst>
          </p:cNvPr>
          <p:cNvSpPr txBox="1"/>
          <p:nvPr/>
        </p:nvSpPr>
        <p:spPr>
          <a:xfrm>
            <a:off x="1290408" y="3146896"/>
            <a:ext cx="17153993" cy="2246769"/>
          </a:xfrm>
          <a:prstGeom prst="rect">
            <a:avLst/>
          </a:prstGeom>
          <a:noFill/>
        </p:spPr>
        <p:txBody>
          <a:bodyPr wrap="square" rtlCol="0">
            <a:spAutoFit/>
          </a:bodyPr>
          <a:lstStyle/>
          <a:p>
            <a:pPr marL="285750" indent="-285750">
              <a:buFont typeface="Arial" panose="020B0604020202020204" pitchFamily="34" charset="0"/>
              <a:buChar char="•"/>
            </a:pPr>
            <a:r>
              <a:rPr lang="en-ZA" sz="2800" dirty="0"/>
              <a:t>Institutional Policies:</a:t>
            </a:r>
          </a:p>
          <a:p>
            <a:pPr marL="800100" lvl="1" indent="-342900">
              <a:buFont typeface="Courier New" panose="02070309020205020404" pitchFamily="49" charset="0"/>
              <a:buChar char="o"/>
            </a:pPr>
            <a:r>
              <a:rPr lang="en-ZA" sz="2800" dirty="0"/>
              <a:t> Equity-Related (Redress)</a:t>
            </a:r>
          </a:p>
          <a:p>
            <a:pPr marL="1371600" lvl="2" indent="-457200">
              <a:buFont typeface="Wingdings" panose="05000000000000000000" pitchFamily="2" charset="2"/>
              <a:buChar char="Ø"/>
            </a:pPr>
            <a:r>
              <a:rPr lang="en-ZA" sz="2800" dirty="0"/>
              <a:t>Broad-Based Black Economic Empowerment Policy</a:t>
            </a:r>
          </a:p>
          <a:p>
            <a:pPr marL="1371600" lvl="2" indent="-457200">
              <a:buFont typeface="Wingdings" panose="05000000000000000000" pitchFamily="2" charset="2"/>
              <a:buChar char="Ø"/>
            </a:pPr>
            <a:r>
              <a:rPr lang="en-ZA" sz="2800" dirty="0"/>
              <a:t>Employment Equity, Diversity and Inclusion Policy</a:t>
            </a:r>
          </a:p>
          <a:p>
            <a:pPr marL="742950" lvl="1" indent="-285750">
              <a:buFont typeface="Arial" panose="020B0604020202020204" pitchFamily="34" charset="0"/>
              <a:buChar char="•"/>
            </a:pPr>
            <a:endParaRPr lang="en-ZA" sz="2800" dirty="0"/>
          </a:p>
        </p:txBody>
      </p:sp>
    </p:spTree>
    <p:extLst>
      <p:ext uri="{BB962C8B-B14F-4D97-AF65-F5344CB8AC3E}">
        <p14:creationId xmlns:p14="http://schemas.microsoft.com/office/powerpoint/2010/main" val="352506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9EDF3-8FB2-C5FE-44A3-8BD69B17875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CBD57AF-21DB-C2AE-56F9-FB0624E8F3AE}"/>
              </a:ext>
            </a:extLst>
          </p:cNvPr>
          <p:cNvGrpSpPr/>
          <p:nvPr/>
        </p:nvGrpSpPr>
        <p:grpSpPr>
          <a:xfrm>
            <a:off x="15358034" y="1487757"/>
            <a:ext cx="6894731" cy="9233602"/>
            <a:chOff x="0" y="0"/>
            <a:chExt cx="812800" cy="1088523"/>
          </a:xfrm>
        </p:grpSpPr>
        <p:sp>
          <p:nvSpPr>
            <p:cNvPr id="3" name="Freeform 3">
              <a:extLst>
                <a:ext uri="{FF2B5EF4-FFF2-40B4-BE49-F238E27FC236}">
                  <a16:creationId xmlns:a16="http://schemas.microsoft.com/office/drawing/2014/main" id="{757BD74E-16D1-4515-D5CC-79688FAEFE3C}"/>
                </a:ext>
              </a:extLst>
            </p:cNvPr>
            <p:cNvSpPr/>
            <p:nvPr/>
          </p:nvSpPr>
          <p:spPr>
            <a:xfrm>
              <a:off x="0" y="0"/>
              <a:ext cx="812800" cy="1088523"/>
            </a:xfrm>
            <a:custGeom>
              <a:avLst/>
              <a:gdLst/>
              <a:ahLst/>
              <a:cxnLst/>
              <a:rect l="l" t="t" r="r" b="b"/>
              <a:pathLst>
                <a:path w="812800" h="1088523">
                  <a:moveTo>
                    <a:pt x="406400" y="0"/>
                  </a:moveTo>
                  <a:cubicBezTo>
                    <a:pt x="181951" y="0"/>
                    <a:pt x="0" y="243674"/>
                    <a:pt x="0" y="544261"/>
                  </a:cubicBezTo>
                  <a:cubicBezTo>
                    <a:pt x="0" y="844849"/>
                    <a:pt x="181951" y="1088523"/>
                    <a:pt x="406400" y="1088523"/>
                  </a:cubicBezTo>
                  <a:cubicBezTo>
                    <a:pt x="630849" y="1088523"/>
                    <a:pt x="812800" y="844849"/>
                    <a:pt x="812800" y="544261"/>
                  </a:cubicBezTo>
                  <a:cubicBezTo>
                    <a:pt x="812800" y="243674"/>
                    <a:pt x="630849" y="0"/>
                    <a:pt x="406400" y="0"/>
                  </a:cubicBezTo>
                  <a:close/>
                </a:path>
              </a:pathLst>
            </a:custGeom>
            <a:ln w="295275" cap="sq">
              <a:solidFill>
                <a:srgbClr val="A66034">
                  <a:alpha val="18824"/>
                </a:srgbClr>
              </a:solidFill>
              <a:prstDash val="solid"/>
              <a:miter/>
            </a:ln>
          </p:spPr>
          <p:txBody>
            <a:bodyPr/>
            <a:lstStyle/>
            <a:p>
              <a:endParaRPr lang="en-ZA"/>
            </a:p>
          </p:txBody>
        </p:sp>
        <p:sp>
          <p:nvSpPr>
            <p:cNvPr id="4" name="TextBox 4">
              <a:extLst>
                <a:ext uri="{FF2B5EF4-FFF2-40B4-BE49-F238E27FC236}">
                  <a16:creationId xmlns:a16="http://schemas.microsoft.com/office/drawing/2014/main" id="{8B84E522-51F6-D603-D3D4-24BFED2B1250}"/>
                </a:ext>
              </a:extLst>
            </p:cNvPr>
            <p:cNvSpPr txBox="1"/>
            <p:nvPr/>
          </p:nvSpPr>
          <p:spPr>
            <a:xfrm>
              <a:off x="76200" y="63949"/>
              <a:ext cx="660400" cy="922525"/>
            </a:xfrm>
            <a:prstGeom prst="rect">
              <a:avLst/>
            </a:prstGeom>
          </p:spPr>
          <p:txBody>
            <a:bodyPr lIns="15539" tIns="15539" rIns="15539" bIns="15539" rtlCol="0" anchor="ctr"/>
            <a:lstStyle/>
            <a:p>
              <a:pPr algn="ctr">
                <a:lnSpc>
                  <a:spcPts val="1241"/>
                </a:lnSpc>
              </a:pPr>
              <a:endParaRPr/>
            </a:p>
          </p:txBody>
        </p:sp>
      </p:grpSp>
      <p:grpSp>
        <p:nvGrpSpPr>
          <p:cNvPr id="5" name="Group 5">
            <a:extLst>
              <a:ext uri="{FF2B5EF4-FFF2-40B4-BE49-F238E27FC236}">
                <a16:creationId xmlns:a16="http://schemas.microsoft.com/office/drawing/2014/main" id="{F48CFB3E-B696-45E2-CE53-85EFA24FB402}"/>
              </a:ext>
            </a:extLst>
          </p:cNvPr>
          <p:cNvGrpSpPr/>
          <p:nvPr/>
        </p:nvGrpSpPr>
        <p:grpSpPr>
          <a:xfrm>
            <a:off x="-745024" y="490810"/>
            <a:ext cx="19276293" cy="1260841"/>
            <a:chOff x="0" y="0"/>
            <a:chExt cx="8605906" cy="562903"/>
          </a:xfrm>
        </p:grpSpPr>
        <p:sp>
          <p:nvSpPr>
            <p:cNvPr id="6" name="Freeform 6">
              <a:extLst>
                <a:ext uri="{FF2B5EF4-FFF2-40B4-BE49-F238E27FC236}">
                  <a16:creationId xmlns:a16="http://schemas.microsoft.com/office/drawing/2014/main" id="{F081E985-7D7D-97FA-A4B8-50723077738B}"/>
                </a:ext>
              </a:extLst>
            </p:cNvPr>
            <p:cNvSpPr/>
            <p:nvPr/>
          </p:nvSpPr>
          <p:spPr>
            <a:xfrm>
              <a:off x="0" y="0"/>
              <a:ext cx="8605906" cy="562903"/>
            </a:xfrm>
            <a:custGeom>
              <a:avLst/>
              <a:gdLst/>
              <a:ahLst/>
              <a:cxnLst/>
              <a:rect l="l" t="t" r="r" b="b"/>
              <a:pathLst>
                <a:path w="8605906" h="562903">
                  <a:moveTo>
                    <a:pt x="10844" y="0"/>
                  </a:moveTo>
                  <a:lnTo>
                    <a:pt x="8595062" y="0"/>
                  </a:lnTo>
                  <a:cubicBezTo>
                    <a:pt x="8601052" y="0"/>
                    <a:pt x="8605906" y="4855"/>
                    <a:pt x="8605906" y="10844"/>
                  </a:cubicBezTo>
                  <a:lnTo>
                    <a:pt x="8605906" y="552059"/>
                  </a:lnTo>
                  <a:cubicBezTo>
                    <a:pt x="8605906" y="558048"/>
                    <a:pt x="8601052" y="562903"/>
                    <a:pt x="8595062" y="562903"/>
                  </a:cubicBezTo>
                  <a:lnTo>
                    <a:pt x="10844" y="562903"/>
                  </a:lnTo>
                  <a:cubicBezTo>
                    <a:pt x="7968" y="562903"/>
                    <a:pt x="5210" y="561760"/>
                    <a:pt x="3176" y="559727"/>
                  </a:cubicBezTo>
                  <a:cubicBezTo>
                    <a:pt x="1142" y="557693"/>
                    <a:pt x="0" y="554935"/>
                    <a:pt x="0" y="552059"/>
                  </a:cubicBezTo>
                  <a:lnTo>
                    <a:pt x="0" y="10844"/>
                  </a:lnTo>
                  <a:cubicBezTo>
                    <a:pt x="0" y="4855"/>
                    <a:pt x="4855" y="0"/>
                    <a:pt x="10844" y="0"/>
                  </a:cubicBezTo>
                  <a:close/>
                </a:path>
              </a:pathLst>
            </a:custGeom>
            <a:solidFill>
              <a:srgbClr val="AE1950"/>
            </a:solidFill>
            <a:ln w="28575" cap="rnd">
              <a:solidFill>
                <a:srgbClr val="FFFEFE"/>
              </a:solidFill>
              <a:prstDash val="solid"/>
              <a:round/>
            </a:ln>
          </p:spPr>
          <p:txBody>
            <a:bodyPr/>
            <a:lstStyle/>
            <a:p>
              <a:endParaRPr lang="en-ZA"/>
            </a:p>
          </p:txBody>
        </p:sp>
        <p:sp>
          <p:nvSpPr>
            <p:cNvPr id="7" name="TextBox 7">
              <a:extLst>
                <a:ext uri="{FF2B5EF4-FFF2-40B4-BE49-F238E27FC236}">
                  <a16:creationId xmlns:a16="http://schemas.microsoft.com/office/drawing/2014/main" id="{17BBB7BB-C172-5749-FFDE-E2651F278638}"/>
                </a:ext>
              </a:extLst>
            </p:cNvPr>
            <p:cNvSpPr txBox="1"/>
            <p:nvPr/>
          </p:nvSpPr>
          <p:spPr>
            <a:xfrm>
              <a:off x="0" y="-38100"/>
              <a:ext cx="8605906" cy="601003"/>
            </a:xfrm>
            <a:prstGeom prst="rect">
              <a:avLst/>
            </a:prstGeom>
          </p:spPr>
          <p:txBody>
            <a:bodyPr lIns="15658" tIns="15658" rIns="15658" bIns="15658" rtlCol="0" anchor="ctr"/>
            <a:lstStyle/>
            <a:p>
              <a:pPr algn="ctr">
                <a:lnSpc>
                  <a:spcPts val="1251"/>
                </a:lnSpc>
              </a:pPr>
              <a:endParaRPr/>
            </a:p>
          </p:txBody>
        </p:sp>
      </p:grpSp>
      <p:grpSp>
        <p:nvGrpSpPr>
          <p:cNvPr id="8" name="Group 8">
            <a:extLst>
              <a:ext uri="{FF2B5EF4-FFF2-40B4-BE49-F238E27FC236}">
                <a16:creationId xmlns:a16="http://schemas.microsoft.com/office/drawing/2014/main" id="{C0810C88-D404-0AD7-9A19-FC9EC44D0F32}"/>
              </a:ext>
            </a:extLst>
          </p:cNvPr>
          <p:cNvGrpSpPr/>
          <p:nvPr/>
        </p:nvGrpSpPr>
        <p:grpSpPr>
          <a:xfrm>
            <a:off x="696519" y="7164"/>
            <a:ext cx="2228134" cy="2228134"/>
            <a:chOff x="0" y="0"/>
            <a:chExt cx="812800" cy="812800"/>
          </a:xfrm>
        </p:grpSpPr>
        <p:sp>
          <p:nvSpPr>
            <p:cNvPr id="9" name="Freeform 9">
              <a:extLst>
                <a:ext uri="{FF2B5EF4-FFF2-40B4-BE49-F238E27FC236}">
                  <a16:creationId xmlns:a16="http://schemas.microsoft.com/office/drawing/2014/main" id="{7319E50E-40E2-3840-7409-4E28A474268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EFE"/>
            </a:solidFill>
            <a:ln cap="sq">
              <a:noFill/>
              <a:prstDash val="solid"/>
              <a:miter/>
            </a:ln>
          </p:spPr>
          <p:txBody>
            <a:bodyPr/>
            <a:lstStyle/>
            <a:p>
              <a:endParaRPr lang="en-ZA"/>
            </a:p>
          </p:txBody>
        </p:sp>
        <p:sp>
          <p:nvSpPr>
            <p:cNvPr id="10" name="TextBox 10">
              <a:extLst>
                <a:ext uri="{FF2B5EF4-FFF2-40B4-BE49-F238E27FC236}">
                  <a16:creationId xmlns:a16="http://schemas.microsoft.com/office/drawing/2014/main" id="{D89843CD-0198-6D2D-AA45-2EA9AC91C96C}"/>
                </a:ext>
              </a:extLst>
            </p:cNvPr>
            <p:cNvSpPr txBox="1"/>
            <p:nvPr/>
          </p:nvSpPr>
          <p:spPr>
            <a:xfrm>
              <a:off x="76200" y="38100"/>
              <a:ext cx="660400" cy="698500"/>
            </a:xfrm>
            <a:prstGeom prst="rect">
              <a:avLst/>
            </a:prstGeom>
          </p:spPr>
          <p:txBody>
            <a:bodyPr lIns="50800" tIns="50800" rIns="50800" bIns="50800" rtlCol="0" anchor="ctr"/>
            <a:lstStyle/>
            <a:p>
              <a:pPr algn="ctr">
                <a:lnSpc>
                  <a:spcPts val="2351"/>
                </a:lnSpc>
              </a:pPr>
              <a:endParaRPr/>
            </a:p>
          </p:txBody>
        </p:sp>
      </p:grpSp>
      <p:sp>
        <p:nvSpPr>
          <p:cNvPr id="11" name="Freeform 11">
            <a:extLst>
              <a:ext uri="{FF2B5EF4-FFF2-40B4-BE49-F238E27FC236}">
                <a16:creationId xmlns:a16="http://schemas.microsoft.com/office/drawing/2014/main" id="{74B1C2D1-3405-D60F-558D-0C20EF4B3774}"/>
              </a:ext>
            </a:extLst>
          </p:cNvPr>
          <p:cNvSpPr/>
          <p:nvPr/>
        </p:nvSpPr>
        <p:spPr>
          <a:xfrm>
            <a:off x="696519" y="124024"/>
            <a:ext cx="2223281" cy="1994414"/>
          </a:xfrm>
          <a:custGeom>
            <a:avLst/>
            <a:gdLst/>
            <a:ahLst/>
            <a:cxnLst/>
            <a:rect l="l" t="t" r="r" b="b"/>
            <a:pathLst>
              <a:path w="2223281" h="1994414">
                <a:moveTo>
                  <a:pt x="0" y="0"/>
                </a:moveTo>
                <a:lnTo>
                  <a:pt x="2223281" y="0"/>
                </a:lnTo>
                <a:lnTo>
                  <a:pt x="2223281" y="1994413"/>
                </a:lnTo>
                <a:lnTo>
                  <a:pt x="0" y="1994413"/>
                </a:lnTo>
                <a:lnTo>
                  <a:pt x="0" y="0"/>
                </a:lnTo>
                <a:close/>
              </a:path>
            </a:pathLst>
          </a:custGeom>
          <a:blipFill>
            <a:blip r:embed="rId3"/>
            <a:stretch>
              <a:fillRect l="-25014" t="-6721" r="-41191" b="-56015"/>
            </a:stretch>
          </a:blipFill>
          <a:ln cap="sq">
            <a:noFill/>
            <a:prstDash val="solid"/>
            <a:miter/>
          </a:ln>
        </p:spPr>
        <p:txBody>
          <a:bodyPr/>
          <a:lstStyle/>
          <a:p>
            <a:endParaRPr lang="en-ZA"/>
          </a:p>
        </p:txBody>
      </p:sp>
      <p:sp>
        <p:nvSpPr>
          <p:cNvPr id="12" name="Freeform 12">
            <a:extLst>
              <a:ext uri="{FF2B5EF4-FFF2-40B4-BE49-F238E27FC236}">
                <a16:creationId xmlns:a16="http://schemas.microsoft.com/office/drawing/2014/main" id="{CFCB3357-125F-059C-512C-03F44F2D8A3B}"/>
              </a:ext>
            </a:extLst>
          </p:cNvPr>
          <p:cNvSpPr/>
          <p:nvPr/>
        </p:nvSpPr>
        <p:spPr>
          <a:xfrm>
            <a:off x="4016571" y="9091155"/>
            <a:ext cx="2787973" cy="790619"/>
          </a:xfrm>
          <a:custGeom>
            <a:avLst/>
            <a:gdLst/>
            <a:ahLst/>
            <a:cxnLst/>
            <a:rect l="l" t="t" r="r" b="b"/>
            <a:pathLst>
              <a:path w="2787973" h="790619">
                <a:moveTo>
                  <a:pt x="0" y="0"/>
                </a:moveTo>
                <a:lnTo>
                  <a:pt x="2787973" y="0"/>
                </a:lnTo>
                <a:lnTo>
                  <a:pt x="2787973" y="790619"/>
                </a:lnTo>
                <a:lnTo>
                  <a:pt x="0" y="790619"/>
                </a:lnTo>
                <a:lnTo>
                  <a:pt x="0" y="0"/>
                </a:lnTo>
                <a:close/>
              </a:path>
            </a:pathLst>
          </a:custGeom>
          <a:blipFill>
            <a:blip r:embed="rId4"/>
            <a:stretch>
              <a:fillRect/>
            </a:stretch>
          </a:blipFill>
        </p:spPr>
        <p:txBody>
          <a:bodyPr/>
          <a:lstStyle/>
          <a:p>
            <a:endParaRPr lang="en-ZA"/>
          </a:p>
        </p:txBody>
      </p:sp>
      <p:sp>
        <p:nvSpPr>
          <p:cNvPr id="13" name="AutoShape 13">
            <a:extLst>
              <a:ext uri="{FF2B5EF4-FFF2-40B4-BE49-F238E27FC236}">
                <a16:creationId xmlns:a16="http://schemas.microsoft.com/office/drawing/2014/main" id="{63D892D2-60D6-1705-9F08-FFDD9C165796}"/>
              </a:ext>
            </a:extLst>
          </p:cNvPr>
          <p:cNvSpPr/>
          <p:nvPr/>
        </p:nvSpPr>
        <p:spPr>
          <a:xfrm>
            <a:off x="1133183" y="8877764"/>
            <a:ext cx="14224851" cy="0"/>
          </a:xfrm>
          <a:prstGeom prst="line">
            <a:avLst/>
          </a:prstGeom>
          <a:ln w="38100" cap="flat">
            <a:solidFill>
              <a:srgbClr val="AE1950"/>
            </a:solidFill>
            <a:prstDash val="solid"/>
            <a:headEnd type="none" w="sm" len="sm"/>
            <a:tailEnd type="none" w="sm" len="sm"/>
          </a:ln>
        </p:spPr>
        <p:txBody>
          <a:bodyPr/>
          <a:lstStyle/>
          <a:p>
            <a:endParaRPr lang="en-ZA"/>
          </a:p>
        </p:txBody>
      </p:sp>
      <p:sp>
        <p:nvSpPr>
          <p:cNvPr id="19" name="TextBox 19">
            <a:extLst>
              <a:ext uri="{FF2B5EF4-FFF2-40B4-BE49-F238E27FC236}">
                <a16:creationId xmlns:a16="http://schemas.microsoft.com/office/drawing/2014/main" id="{85321C86-2632-558D-B2E5-88F46B2451FD}"/>
              </a:ext>
            </a:extLst>
          </p:cNvPr>
          <p:cNvSpPr txBox="1"/>
          <p:nvPr/>
        </p:nvSpPr>
        <p:spPr>
          <a:xfrm>
            <a:off x="7172423" y="9197667"/>
            <a:ext cx="7376237" cy="558545"/>
          </a:xfrm>
          <a:prstGeom prst="rect">
            <a:avLst/>
          </a:prstGeom>
        </p:spPr>
        <p:txBody>
          <a:bodyPr lIns="0" tIns="0" rIns="0" bIns="0" rtlCol="0" anchor="t">
            <a:spAutoFit/>
          </a:bodyPr>
          <a:lstStyle/>
          <a:p>
            <a:pPr algn="just">
              <a:lnSpc>
                <a:spcPts val="1514"/>
              </a:lnSpc>
            </a:pPr>
            <a:r>
              <a:rPr lang="en-US" sz="1082">
                <a:solidFill>
                  <a:srgbClr val="10344F"/>
                </a:solidFill>
                <a:latin typeface="Avenir Next Thai Modern"/>
                <a:ea typeface="Avenir Next Thai Modern"/>
                <a:cs typeface="Avenir Next Thai Modern"/>
                <a:sym typeface="Avenir Next Thai Modern"/>
              </a:rPr>
              <a:t>Funded by the European Union. Views and opinions expressed are however those of the authors) only and do not necessarily reflect those of the European Union or the European Education and Culture Executive Agency (EACEA). Neither the European Union nor the granting authority can be held responsible for them.</a:t>
            </a:r>
          </a:p>
        </p:txBody>
      </p:sp>
      <p:sp>
        <p:nvSpPr>
          <p:cNvPr id="22" name="TextBox 22">
            <a:extLst>
              <a:ext uri="{FF2B5EF4-FFF2-40B4-BE49-F238E27FC236}">
                <a16:creationId xmlns:a16="http://schemas.microsoft.com/office/drawing/2014/main" id="{35AFDED6-81D3-D5EB-B747-6D4FC342FD29}"/>
              </a:ext>
            </a:extLst>
          </p:cNvPr>
          <p:cNvSpPr txBox="1"/>
          <p:nvPr/>
        </p:nvSpPr>
        <p:spPr>
          <a:xfrm>
            <a:off x="3940479" y="881646"/>
            <a:ext cx="11412701" cy="676980"/>
          </a:xfrm>
          <a:prstGeom prst="rect">
            <a:avLst/>
          </a:prstGeom>
        </p:spPr>
        <p:txBody>
          <a:bodyPr wrap="square" lIns="0" tIns="0" rIns="0" bIns="0" rtlCol="0" anchor="t">
            <a:spAutoFit/>
          </a:bodyPr>
          <a:lstStyle/>
          <a:p>
            <a:pPr>
              <a:lnSpc>
                <a:spcPts val="5553"/>
              </a:lnSpc>
            </a:pPr>
            <a:r>
              <a:rPr lang="en-US" sz="3966" b="1" dirty="0">
                <a:solidFill>
                  <a:schemeClr val="bg1"/>
                </a:solidFill>
                <a:latin typeface="Avenir Next Thai Modern Ultra-Bold"/>
                <a:ea typeface="Avenir Next Thai Modern Ultra-Bold"/>
                <a:cs typeface="Avenir Next Thai Modern Ultra-Bold"/>
                <a:sym typeface="Avenir Next Thai Modern Ultra-Bold"/>
              </a:rPr>
              <a:t>INSTITUTIONAL OVERVIEW - GOVERNANCE </a:t>
            </a:r>
          </a:p>
        </p:txBody>
      </p:sp>
      <p:sp>
        <p:nvSpPr>
          <p:cNvPr id="23" name="TextBox 22">
            <a:extLst>
              <a:ext uri="{FF2B5EF4-FFF2-40B4-BE49-F238E27FC236}">
                <a16:creationId xmlns:a16="http://schemas.microsoft.com/office/drawing/2014/main" id="{858366BF-5985-C6A1-5AFD-891804AA400F}"/>
              </a:ext>
            </a:extLst>
          </p:cNvPr>
          <p:cNvSpPr txBox="1"/>
          <p:nvPr/>
        </p:nvSpPr>
        <p:spPr>
          <a:xfrm>
            <a:off x="1377276" y="2509274"/>
            <a:ext cx="17153993" cy="4401205"/>
          </a:xfrm>
          <a:prstGeom prst="rect">
            <a:avLst/>
          </a:prstGeom>
          <a:noFill/>
        </p:spPr>
        <p:txBody>
          <a:bodyPr wrap="square" rtlCol="0">
            <a:spAutoFit/>
          </a:bodyPr>
          <a:lstStyle/>
          <a:p>
            <a:pPr marL="285750" indent="-285750">
              <a:buFont typeface="Arial" panose="020B0604020202020204" pitchFamily="34" charset="0"/>
              <a:buChar char="•"/>
            </a:pPr>
            <a:r>
              <a:rPr lang="en-ZA" sz="2800" dirty="0"/>
              <a:t>INSTITUTIONAL GOVERNANCE &amp; COMMITTEES:</a:t>
            </a:r>
          </a:p>
          <a:p>
            <a:pPr marL="800100" lvl="1" indent="-342900">
              <a:buFont typeface="Courier New" panose="02070309020205020404" pitchFamily="49" charset="0"/>
              <a:buChar char="o"/>
            </a:pPr>
            <a:r>
              <a:rPr lang="en-ZA" sz="2800" dirty="0"/>
              <a:t> Council</a:t>
            </a:r>
          </a:p>
          <a:p>
            <a:pPr marL="800100" lvl="1" indent="-342900">
              <a:buFont typeface="Courier New" panose="02070309020205020404" pitchFamily="49" charset="0"/>
              <a:buChar char="o"/>
            </a:pPr>
            <a:r>
              <a:rPr lang="en-ZA" sz="2800" dirty="0"/>
              <a:t>Senate</a:t>
            </a:r>
          </a:p>
          <a:p>
            <a:pPr marL="800100" lvl="1" indent="-342900">
              <a:buFont typeface="Courier New" panose="02070309020205020404" pitchFamily="49" charset="0"/>
              <a:buChar char="o"/>
            </a:pPr>
            <a:r>
              <a:rPr lang="en-ZA" sz="2800" dirty="0"/>
              <a:t>Institutional Forum</a:t>
            </a:r>
          </a:p>
          <a:p>
            <a:pPr marL="800100" lvl="1" indent="-342900">
              <a:buFont typeface="Courier New" panose="02070309020205020404" pitchFamily="49" charset="0"/>
              <a:buChar char="o"/>
            </a:pPr>
            <a:r>
              <a:rPr lang="en-ZA" sz="2800" dirty="0"/>
              <a:t>Student Services Council</a:t>
            </a:r>
          </a:p>
          <a:p>
            <a:pPr marL="800100" lvl="1" indent="-342900">
              <a:buFont typeface="Courier New" panose="02070309020205020404" pitchFamily="49" charset="0"/>
              <a:buChar char="o"/>
            </a:pPr>
            <a:r>
              <a:rPr lang="en-ZA" sz="2800" dirty="0"/>
              <a:t>Employment Equity Forum (EE plan &amp; skills development)</a:t>
            </a:r>
          </a:p>
          <a:p>
            <a:pPr marL="800100" lvl="1" indent="-342900">
              <a:buFont typeface="Courier New" panose="02070309020205020404" pitchFamily="49" charset="0"/>
              <a:buChar char="o"/>
            </a:pPr>
            <a:r>
              <a:rPr lang="en-ZA" sz="2800" dirty="0"/>
              <a:t>Engagement and Transformation Committee</a:t>
            </a:r>
          </a:p>
          <a:p>
            <a:pPr marL="1371600" lvl="2" indent="-457200">
              <a:buFont typeface="Wingdings" panose="05000000000000000000" pitchFamily="2" charset="2"/>
              <a:buChar char="Ø"/>
            </a:pPr>
            <a:r>
              <a:rPr lang="en-ZA" sz="2800" dirty="0"/>
              <a:t>Sexual Harassment and Offences Committee (SHOC)</a:t>
            </a:r>
          </a:p>
          <a:p>
            <a:pPr marL="914400" lvl="1" indent="-457200">
              <a:buFont typeface="Courier New" panose="02070309020205020404" pitchFamily="49" charset="0"/>
              <a:buChar char="o"/>
            </a:pPr>
            <a:r>
              <a:rPr lang="en-ZA" sz="2800" dirty="0"/>
              <a:t>Quality Advancement Committee</a:t>
            </a:r>
          </a:p>
          <a:p>
            <a:pPr marL="800100" lvl="1" indent="-342900">
              <a:buFont typeface="Courier New" panose="02070309020205020404" pitchFamily="49" charset="0"/>
              <a:buChar char="o"/>
            </a:pPr>
            <a:endParaRPr lang="en-ZA" sz="2800" dirty="0"/>
          </a:p>
        </p:txBody>
      </p:sp>
    </p:spTree>
    <p:extLst>
      <p:ext uri="{BB962C8B-B14F-4D97-AF65-F5344CB8AC3E}">
        <p14:creationId xmlns:p14="http://schemas.microsoft.com/office/powerpoint/2010/main" val="428673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42D53-5D35-98C9-2B56-91C03CEA1AC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852416F-028A-176B-49FB-2A7EBDD94AB9}"/>
              </a:ext>
            </a:extLst>
          </p:cNvPr>
          <p:cNvGrpSpPr/>
          <p:nvPr/>
        </p:nvGrpSpPr>
        <p:grpSpPr>
          <a:xfrm>
            <a:off x="15358034" y="1487757"/>
            <a:ext cx="6894731" cy="9233602"/>
            <a:chOff x="0" y="0"/>
            <a:chExt cx="812800" cy="1088523"/>
          </a:xfrm>
        </p:grpSpPr>
        <p:sp>
          <p:nvSpPr>
            <p:cNvPr id="3" name="Freeform 3">
              <a:extLst>
                <a:ext uri="{FF2B5EF4-FFF2-40B4-BE49-F238E27FC236}">
                  <a16:creationId xmlns:a16="http://schemas.microsoft.com/office/drawing/2014/main" id="{607A6C7A-7F4C-6596-DDEF-6195780D339C}"/>
                </a:ext>
              </a:extLst>
            </p:cNvPr>
            <p:cNvSpPr/>
            <p:nvPr/>
          </p:nvSpPr>
          <p:spPr>
            <a:xfrm>
              <a:off x="0" y="0"/>
              <a:ext cx="812800" cy="1088523"/>
            </a:xfrm>
            <a:custGeom>
              <a:avLst/>
              <a:gdLst/>
              <a:ahLst/>
              <a:cxnLst/>
              <a:rect l="l" t="t" r="r" b="b"/>
              <a:pathLst>
                <a:path w="812800" h="1088523">
                  <a:moveTo>
                    <a:pt x="406400" y="0"/>
                  </a:moveTo>
                  <a:cubicBezTo>
                    <a:pt x="181951" y="0"/>
                    <a:pt x="0" y="243674"/>
                    <a:pt x="0" y="544261"/>
                  </a:cubicBezTo>
                  <a:cubicBezTo>
                    <a:pt x="0" y="844849"/>
                    <a:pt x="181951" y="1088523"/>
                    <a:pt x="406400" y="1088523"/>
                  </a:cubicBezTo>
                  <a:cubicBezTo>
                    <a:pt x="630849" y="1088523"/>
                    <a:pt x="812800" y="844849"/>
                    <a:pt x="812800" y="544261"/>
                  </a:cubicBezTo>
                  <a:cubicBezTo>
                    <a:pt x="812800" y="243674"/>
                    <a:pt x="630849" y="0"/>
                    <a:pt x="406400" y="0"/>
                  </a:cubicBezTo>
                  <a:close/>
                </a:path>
              </a:pathLst>
            </a:custGeom>
            <a:ln w="295275" cap="sq">
              <a:solidFill>
                <a:srgbClr val="A66034">
                  <a:alpha val="18824"/>
                </a:srgbClr>
              </a:solidFill>
              <a:prstDash val="solid"/>
              <a:miter/>
            </a:ln>
          </p:spPr>
          <p:txBody>
            <a:bodyPr/>
            <a:lstStyle/>
            <a:p>
              <a:endParaRPr lang="en-ZA"/>
            </a:p>
          </p:txBody>
        </p:sp>
        <p:sp>
          <p:nvSpPr>
            <p:cNvPr id="4" name="TextBox 4">
              <a:extLst>
                <a:ext uri="{FF2B5EF4-FFF2-40B4-BE49-F238E27FC236}">
                  <a16:creationId xmlns:a16="http://schemas.microsoft.com/office/drawing/2014/main" id="{70A15936-249F-7A3A-C677-F610E342A099}"/>
                </a:ext>
              </a:extLst>
            </p:cNvPr>
            <p:cNvSpPr txBox="1"/>
            <p:nvPr/>
          </p:nvSpPr>
          <p:spPr>
            <a:xfrm>
              <a:off x="76200" y="63949"/>
              <a:ext cx="660400" cy="922525"/>
            </a:xfrm>
            <a:prstGeom prst="rect">
              <a:avLst/>
            </a:prstGeom>
          </p:spPr>
          <p:txBody>
            <a:bodyPr lIns="15539" tIns="15539" rIns="15539" bIns="15539" rtlCol="0" anchor="ctr"/>
            <a:lstStyle/>
            <a:p>
              <a:pPr algn="ctr">
                <a:lnSpc>
                  <a:spcPts val="1241"/>
                </a:lnSpc>
              </a:pPr>
              <a:endParaRPr/>
            </a:p>
          </p:txBody>
        </p:sp>
      </p:grpSp>
      <p:grpSp>
        <p:nvGrpSpPr>
          <p:cNvPr id="5" name="Group 5">
            <a:extLst>
              <a:ext uri="{FF2B5EF4-FFF2-40B4-BE49-F238E27FC236}">
                <a16:creationId xmlns:a16="http://schemas.microsoft.com/office/drawing/2014/main" id="{2DF6FE13-0C2A-7E46-A51A-F345FE575E49}"/>
              </a:ext>
            </a:extLst>
          </p:cNvPr>
          <p:cNvGrpSpPr/>
          <p:nvPr/>
        </p:nvGrpSpPr>
        <p:grpSpPr>
          <a:xfrm>
            <a:off x="-745024" y="490810"/>
            <a:ext cx="19276293" cy="1260841"/>
            <a:chOff x="0" y="0"/>
            <a:chExt cx="8605906" cy="562903"/>
          </a:xfrm>
        </p:grpSpPr>
        <p:sp>
          <p:nvSpPr>
            <p:cNvPr id="6" name="Freeform 6">
              <a:extLst>
                <a:ext uri="{FF2B5EF4-FFF2-40B4-BE49-F238E27FC236}">
                  <a16:creationId xmlns:a16="http://schemas.microsoft.com/office/drawing/2014/main" id="{2C0343BF-3A6B-7AC7-7B3C-40BEFA95CBDB}"/>
                </a:ext>
              </a:extLst>
            </p:cNvPr>
            <p:cNvSpPr/>
            <p:nvPr/>
          </p:nvSpPr>
          <p:spPr>
            <a:xfrm>
              <a:off x="0" y="0"/>
              <a:ext cx="8605906" cy="562903"/>
            </a:xfrm>
            <a:custGeom>
              <a:avLst/>
              <a:gdLst/>
              <a:ahLst/>
              <a:cxnLst/>
              <a:rect l="l" t="t" r="r" b="b"/>
              <a:pathLst>
                <a:path w="8605906" h="562903">
                  <a:moveTo>
                    <a:pt x="10844" y="0"/>
                  </a:moveTo>
                  <a:lnTo>
                    <a:pt x="8595062" y="0"/>
                  </a:lnTo>
                  <a:cubicBezTo>
                    <a:pt x="8601052" y="0"/>
                    <a:pt x="8605906" y="4855"/>
                    <a:pt x="8605906" y="10844"/>
                  </a:cubicBezTo>
                  <a:lnTo>
                    <a:pt x="8605906" y="552059"/>
                  </a:lnTo>
                  <a:cubicBezTo>
                    <a:pt x="8605906" y="558048"/>
                    <a:pt x="8601052" y="562903"/>
                    <a:pt x="8595062" y="562903"/>
                  </a:cubicBezTo>
                  <a:lnTo>
                    <a:pt x="10844" y="562903"/>
                  </a:lnTo>
                  <a:cubicBezTo>
                    <a:pt x="7968" y="562903"/>
                    <a:pt x="5210" y="561760"/>
                    <a:pt x="3176" y="559727"/>
                  </a:cubicBezTo>
                  <a:cubicBezTo>
                    <a:pt x="1142" y="557693"/>
                    <a:pt x="0" y="554935"/>
                    <a:pt x="0" y="552059"/>
                  </a:cubicBezTo>
                  <a:lnTo>
                    <a:pt x="0" y="10844"/>
                  </a:lnTo>
                  <a:cubicBezTo>
                    <a:pt x="0" y="4855"/>
                    <a:pt x="4855" y="0"/>
                    <a:pt x="10844" y="0"/>
                  </a:cubicBezTo>
                  <a:close/>
                </a:path>
              </a:pathLst>
            </a:custGeom>
            <a:solidFill>
              <a:srgbClr val="AE1950"/>
            </a:solidFill>
            <a:ln w="28575" cap="rnd">
              <a:solidFill>
                <a:srgbClr val="FFFEFE"/>
              </a:solidFill>
              <a:prstDash val="solid"/>
              <a:round/>
            </a:ln>
          </p:spPr>
          <p:txBody>
            <a:bodyPr/>
            <a:lstStyle/>
            <a:p>
              <a:endParaRPr lang="en-ZA"/>
            </a:p>
          </p:txBody>
        </p:sp>
        <p:sp>
          <p:nvSpPr>
            <p:cNvPr id="7" name="TextBox 7">
              <a:extLst>
                <a:ext uri="{FF2B5EF4-FFF2-40B4-BE49-F238E27FC236}">
                  <a16:creationId xmlns:a16="http://schemas.microsoft.com/office/drawing/2014/main" id="{602B51FD-9C50-5856-3D79-E86335EA93A2}"/>
                </a:ext>
              </a:extLst>
            </p:cNvPr>
            <p:cNvSpPr txBox="1"/>
            <p:nvPr/>
          </p:nvSpPr>
          <p:spPr>
            <a:xfrm>
              <a:off x="0" y="-38100"/>
              <a:ext cx="8605906" cy="601003"/>
            </a:xfrm>
            <a:prstGeom prst="rect">
              <a:avLst/>
            </a:prstGeom>
          </p:spPr>
          <p:txBody>
            <a:bodyPr lIns="15658" tIns="15658" rIns="15658" bIns="15658" rtlCol="0" anchor="ctr"/>
            <a:lstStyle/>
            <a:p>
              <a:pPr algn="ctr">
                <a:lnSpc>
                  <a:spcPts val="1251"/>
                </a:lnSpc>
              </a:pPr>
              <a:endParaRPr/>
            </a:p>
          </p:txBody>
        </p:sp>
      </p:grpSp>
      <p:grpSp>
        <p:nvGrpSpPr>
          <p:cNvPr id="8" name="Group 8">
            <a:extLst>
              <a:ext uri="{FF2B5EF4-FFF2-40B4-BE49-F238E27FC236}">
                <a16:creationId xmlns:a16="http://schemas.microsoft.com/office/drawing/2014/main" id="{A0C72B81-EDBE-EC07-8976-9AC01B014DD9}"/>
              </a:ext>
            </a:extLst>
          </p:cNvPr>
          <p:cNvGrpSpPr/>
          <p:nvPr/>
        </p:nvGrpSpPr>
        <p:grpSpPr>
          <a:xfrm>
            <a:off x="696519" y="7164"/>
            <a:ext cx="2228134" cy="2228134"/>
            <a:chOff x="0" y="0"/>
            <a:chExt cx="812800" cy="812800"/>
          </a:xfrm>
        </p:grpSpPr>
        <p:sp>
          <p:nvSpPr>
            <p:cNvPr id="9" name="Freeform 9">
              <a:extLst>
                <a:ext uri="{FF2B5EF4-FFF2-40B4-BE49-F238E27FC236}">
                  <a16:creationId xmlns:a16="http://schemas.microsoft.com/office/drawing/2014/main" id="{5D1C090B-8997-126B-19AB-E62160242B7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EFE"/>
            </a:solidFill>
            <a:ln cap="sq">
              <a:noFill/>
              <a:prstDash val="solid"/>
              <a:miter/>
            </a:ln>
          </p:spPr>
          <p:txBody>
            <a:bodyPr/>
            <a:lstStyle/>
            <a:p>
              <a:endParaRPr lang="en-ZA"/>
            </a:p>
          </p:txBody>
        </p:sp>
        <p:sp>
          <p:nvSpPr>
            <p:cNvPr id="10" name="TextBox 10">
              <a:extLst>
                <a:ext uri="{FF2B5EF4-FFF2-40B4-BE49-F238E27FC236}">
                  <a16:creationId xmlns:a16="http://schemas.microsoft.com/office/drawing/2014/main" id="{2DD3AB34-04DB-6FA2-49B1-4359EF6CBA89}"/>
                </a:ext>
              </a:extLst>
            </p:cNvPr>
            <p:cNvSpPr txBox="1"/>
            <p:nvPr/>
          </p:nvSpPr>
          <p:spPr>
            <a:xfrm>
              <a:off x="76200" y="38100"/>
              <a:ext cx="660400" cy="698500"/>
            </a:xfrm>
            <a:prstGeom prst="rect">
              <a:avLst/>
            </a:prstGeom>
          </p:spPr>
          <p:txBody>
            <a:bodyPr lIns="50800" tIns="50800" rIns="50800" bIns="50800" rtlCol="0" anchor="ctr"/>
            <a:lstStyle/>
            <a:p>
              <a:pPr algn="ctr">
                <a:lnSpc>
                  <a:spcPts val="2351"/>
                </a:lnSpc>
              </a:pPr>
              <a:endParaRPr/>
            </a:p>
          </p:txBody>
        </p:sp>
      </p:grpSp>
      <p:sp>
        <p:nvSpPr>
          <p:cNvPr id="11" name="Freeform 11">
            <a:extLst>
              <a:ext uri="{FF2B5EF4-FFF2-40B4-BE49-F238E27FC236}">
                <a16:creationId xmlns:a16="http://schemas.microsoft.com/office/drawing/2014/main" id="{6FBE5CEF-C828-D699-1235-47B22936FB36}"/>
              </a:ext>
            </a:extLst>
          </p:cNvPr>
          <p:cNvSpPr/>
          <p:nvPr/>
        </p:nvSpPr>
        <p:spPr>
          <a:xfrm>
            <a:off x="696519" y="124024"/>
            <a:ext cx="2223281" cy="1994414"/>
          </a:xfrm>
          <a:custGeom>
            <a:avLst/>
            <a:gdLst/>
            <a:ahLst/>
            <a:cxnLst/>
            <a:rect l="l" t="t" r="r" b="b"/>
            <a:pathLst>
              <a:path w="2223281" h="1994414">
                <a:moveTo>
                  <a:pt x="0" y="0"/>
                </a:moveTo>
                <a:lnTo>
                  <a:pt x="2223281" y="0"/>
                </a:lnTo>
                <a:lnTo>
                  <a:pt x="2223281" y="1994413"/>
                </a:lnTo>
                <a:lnTo>
                  <a:pt x="0" y="1994413"/>
                </a:lnTo>
                <a:lnTo>
                  <a:pt x="0" y="0"/>
                </a:lnTo>
                <a:close/>
              </a:path>
            </a:pathLst>
          </a:custGeom>
          <a:blipFill>
            <a:blip r:embed="rId3"/>
            <a:stretch>
              <a:fillRect l="-25014" t="-6721" r="-41191" b="-56015"/>
            </a:stretch>
          </a:blipFill>
          <a:ln cap="sq">
            <a:noFill/>
            <a:prstDash val="solid"/>
            <a:miter/>
          </a:ln>
        </p:spPr>
        <p:txBody>
          <a:bodyPr/>
          <a:lstStyle/>
          <a:p>
            <a:endParaRPr lang="en-ZA"/>
          </a:p>
        </p:txBody>
      </p:sp>
      <p:sp>
        <p:nvSpPr>
          <p:cNvPr id="12" name="Freeform 12">
            <a:extLst>
              <a:ext uri="{FF2B5EF4-FFF2-40B4-BE49-F238E27FC236}">
                <a16:creationId xmlns:a16="http://schemas.microsoft.com/office/drawing/2014/main" id="{29CF8CBB-4500-80F8-A7CF-84935B8B83A8}"/>
              </a:ext>
            </a:extLst>
          </p:cNvPr>
          <p:cNvSpPr/>
          <p:nvPr/>
        </p:nvSpPr>
        <p:spPr>
          <a:xfrm>
            <a:off x="4016571" y="9091155"/>
            <a:ext cx="2787973" cy="790619"/>
          </a:xfrm>
          <a:custGeom>
            <a:avLst/>
            <a:gdLst/>
            <a:ahLst/>
            <a:cxnLst/>
            <a:rect l="l" t="t" r="r" b="b"/>
            <a:pathLst>
              <a:path w="2787973" h="790619">
                <a:moveTo>
                  <a:pt x="0" y="0"/>
                </a:moveTo>
                <a:lnTo>
                  <a:pt x="2787973" y="0"/>
                </a:lnTo>
                <a:lnTo>
                  <a:pt x="2787973" y="790619"/>
                </a:lnTo>
                <a:lnTo>
                  <a:pt x="0" y="790619"/>
                </a:lnTo>
                <a:lnTo>
                  <a:pt x="0" y="0"/>
                </a:lnTo>
                <a:close/>
              </a:path>
            </a:pathLst>
          </a:custGeom>
          <a:blipFill>
            <a:blip r:embed="rId4"/>
            <a:stretch>
              <a:fillRect/>
            </a:stretch>
          </a:blipFill>
        </p:spPr>
        <p:txBody>
          <a:bodyPr/>
          <a:lstStyle/>
          <a:p>
            <a:endParaRPr lang="en-ZA"/>
          </a:p>
        </p:txBody>
      </p:sp>
      <p:sp>
        <p:nvSpPr>
          <p:cNvPr id="13" name="AutoShape 13">
            <a:extLst>
              <a:ext uri="{FF2B5EF4-FFF2-40B4-BE49-F238E27FC236}">
                <a16:creationId xmlns:a16="http://schemas.microsoft.com/office/drawing/2014/main" id="{40228611-5187-B81B-1C69-B932DDBA2873}"/>
              </a:ext>
            </a:extLst>
          </p:cNvPr>
          <p:cNvSpPr/>
          <p:nvPr/>
        </p:nvSpPr>
        <p:spPr>
          <a:xfrm>
            <a:off x="1133183" y="8877764"/>
            <a:ext cx="14224851" cy="0"/>
          </a:xfrm>
          <a:prstGeom prst="line">
            <a:avLst/>
          </a:prstGeom>
          <a:ln w="38100" cap="flat">
            <a:solidFill>
              <a:srgbClr val="AE1950"/>
            </a:solidFill>
            <a:prstDash val="solid"/>
            <a:headEnd type="none" w="sm" len="sm"/>
            <a:tailEnd type="none" w="sm" len="sm"/>
          </a:ln>
        </p:spPr>
        <p:txBody>
          <a:bodyPr/>
          <a:lstStyle/>
          <a:p>
            <a:endParaRPr lang="en-ZA"/>
          </a:p>
        </p:txBody>
      </p:sp>
      <p:sp>
        <p:nvSpPr>
          <p:cNvPr id="19" name="TextBox 19">
            <a:extLst>
              <a:ext uri="{FF2B5EF4-FFF2-40B4-BE49-F238E27FC236}">
                <a16:creationId xmlns:a16="http://schemas.microsoft.com/office/drawing/2014/main" id="{A65578DC-8074-E1DB-BF66-674D4D177ECB}"/>
              </a:ext>
            </a:extLst>
          </p:cNvPr>
          <p:cNvSpPr txBox="1"/>
          <p:nvPr/>
        </p:nvSpPr>
        <p:spPr>
          <a:xfrm>
            <a:off x="7172423" y="9197667"/>
            <a:ext cx="7376237" cy="558545"/>
          </a:xfrm>
          <a:prstGeom prst="rect">
            <a:avLst/>
          </a:prstGeom>
        </p:spPr>
        <p:txBody>
          <a:bodyPr lIns="0" tIns="0" rIns="0" bIns="0" rtlCol="0" anchor="t">
            <a:spAutoFit/>
          </a:bodyPr>
          <a:lstStyle/>
          <a:p>
            <a:pPr algn="just">
              <a:lnSpc>
                <a:spcPts val="1514"/>
              </a:lnSpc>
            </a:pPr>
            <a:r>
              <a:rPr lang="en-US" sz="1082">
                <a:solidFill>
                  <a:srgbClr val="10344F"/>
                </a:solidFill>
                <a:latin typeface="Avenir Next Thai Modern"/>
                <a:ea typeface="Avenir Next Thai Modern"/>
                <a:cs typeface="Avenir Next Thai Modern"/>
                <a:sym typeface="Avenir Next Thai Modern"/>
              </a:rPr>
              <a:t>Funded by the European Union. Views and opinions expressed are however those of the authors) only and do not necessarily reflect those of the European Union or the European Education and Culture Executive Agency (EACEA). Neither the European Union nor the granting authority can be held responsible for them.</a:t>
            </a:r>
          </a:p>
        </p:txBody>
      </p:sp>
      <p:sp>
        <p:nvSpPr>
          <p:cNvPr id="22" name="TextBox 22">
            <a:extLst>
              <a:ext uri="{FF2B5EF4-FFF2-40B4-BE49-F238E27FC236}">
                <a16:creationId xmlns:a16="http://schemas.microsoft.com/office/drawing/2014/main" id="{9B2C91B9-E995-E42E-E168-2EDDD5A01760}"/>
              </a:ext>
            </a:extLst>
          </p:cNvPr>
          <p:cNvSpPr txBox="1"/>
          <p:nvPr/>
        </p:nvSpPr>
        <p:spPr>
          <a:xfrm>
            <a:off x="3940479" y="881646"/>
            <a:ext cx="13442114" cy="676980"/>
          </a:xfrm>
          <a:prstGeom prst="rect">
            <a:avLst/>
          </a:prstGeom>
        </p:spPr>
        <p:txBody>
          <a:bodyPr wrap="square" lIns="0" tIns="0" rIns="0" bIns="0" rtlCol="0" anchor="t">
            <a:spAutoFit/>
          </a:bodyPr>
          <a:lstStyle/>
          <a:p>
            <a:pPr>
              <a:lnSpc>
                <a:spcPts val="5553"/>
              </a:lnSpc>
            </a:pPr>
            <a:r>
              <a:rPr lang="en-US" sz="3966" b="1" dirty="0">
                <a:solidFill>
                  <a:schemeClr val="bg1"/>
                </a:solidFill>
                <a:latin typeface="Avenir Next Thai Modern Ultra-Bold"/>
                <a:ea typeface="Avenir Next Thai Modern Ultra-Bold"/>
                <a:cs typeface="Avenir Next Thai Modern Ultra-Bold"/>
                <a:sym typeface="Avenir Next Thai Modern Ultra-Bold"/>
              </a:rPr>
              <a:t>INSTITUTIONAL OVERVIEW – GE Survey Feedback </a:t>
            </a:r>
          </a:p>
        </p:txBody>
      </p:sp>
      <p:graphicFrame>
        <p:nvGraphicFramePr>
          <p:cNvPr id="14" name="Table 13">
            <a:extLst>
              <a:ext uri="{FF2B5EF4-FFF2-40B4-BE49-F238E27FC236}">
                <a16:creationId xmlns:a16="http://schemas.microsoft.com/office/drawing/2014/main" id="{E6C46A93-4A72-619D-6770-AA7676587A50}"/>
              </a:ext>
            </a:extLst>
          </p:cNvPr>
          <p:cNvGraphicFramePr>
            <a:graphicFrameLocks noGrp="1"/>
          </p:cNvGraphicFramePr>
          <p:nvPr>
            <p:extLst>
              <p:ext uri="{D42A27DB-BD31-4B8C-83A1-F6EECF244321}">
                <p14:modId xmlns:p14="http://schemas.microsoft.com/office/powerpoint/2010/main" val="3899361849"/>
              </p:ext>
            </p:extLst>
          </p:nvPr>
        </p:nvGraphicFramePr>
        <p:xfrm>
          <a:off x="2607055" y="1916628"/>
          <a:ext cx="5863846" cy="6693670"/>
        </p:xfrm>
        <a:graphic>
          <a:graphicData uri="http://schemas.openxmlformats.org/drawingml/2006/table">
            <a:tbl>
              <a:tblPr>
                <a:tableStyleId>{5C22544A-7EE6-4342-B048-85BDC9FD1C3A}</a:tableStyleId>
              </a:tblPr>
              <a:tblGrid>
                <a:gridCol w="1067099">
                  <a:extLst>
                    <a:ext uri="{9D8B030D-6E8A-4147-A177-3AD203B41FA5}">
                      <a16:colId xmlns:a16="http://schemas.microsoft.com/office/drawing/2014/main" val="3504733742"/>
                    </a:ext>
                  </a:extLst>
                </a:gridCol>
                <a:gridCol w="1295400">
                  <a:extLst>
                    <a:ext uri="{9D8B030D-6E8A-4147-A177-3AD203B41FA5}">
                      <a16:colId xmlns:a16="http://schemas.microsoft.com/office/drawing/2014/main" val="3065874083"/>
                    </a:ext>
                  </a:extLst>
                </a:gridCol>
                <a:gridCol w="1143000">
                  <a:extLst>
                    <a:ext uri="{9D8B030D-6E8A-4147-A177-3AD203B41FA5}">
                      <a16:colId xmlns:a16="http://schemas.microsoft.com/office/drawing/2014/main" val="3694742587"/>
                    </a:ext>
                  </a:extLst>
                </a:gridCol>
                <a:gridCol w="2358347">
                  <a:extLst>
                    <a:ext uri="{9D8B030D-6E8A-4147-A177-3AD203B41FA5}">
                      <a16:colId xmlns:a16="http://schemas.microsoft.com/office/drawing/2014/main" val="1075651087"/>
                    </a:ext>
                  </a:extLst>
                </a:gridCol>
              </a:tblGrid>
              <a:tr h="526787">
                <a:tc>
                  <a:txBody>
                    <a:bodyPr/>
                    <a:lstStyle/>
                    <a:p>
                      <a:pPr>
                        <a:buNone/>
                      </a:pPr>
                      <a:r>
                        <a:rPr lang="en-ZA" sz="2000">
                          <a:effectLst/>
                        </a:rPr>
                        <a:t>Domain</a:t>
                      </a:r>
                      <a:endParaRPr lang="en-ZA" sz="2400">
                        <a:effectLst/>
                        <a:latin typeface="Arial" panose="020B0604020202020204" pitchFamily="34" charset="0"/>
                        <a:ea typeface="Arial" panose="020B0604020202020204" pitchFamily="34" charset="0"/>
                      </a:endParaRPr>
                    </a:p>
                  </a:txBody>
                  <a:tcPr marL="61138" marR="61138" marT="34936" marB="34936"/>
                </a:tc>
                <a:tc>
                  <a:txBody>
                    <a:bodyPr/>
                    <a:lstStyle/>
                    <a:p>
                      <a:pPr algn="ctr">
                        <a:buNone/>
                      </a:pPr>
                      <a:r>
                        <a:rPr lang="en-ZA" sz="2000">
                          <a:effectLst/>
                        </a:rPr>
                        <a:t>Mean score</a:t>
                      </a:r>
                      <a:endParaRPr lang="en-ZA" sz="2400">
                        <a:effectLst/>
                        <a:latin typeface="Arial" panose="020B0604020202020204" pitchFamily="34" charset="0"/>
                        <a:ea typeface="Arial" panose="020B0604020202020204" pitchFamily="34" charset="0"/>
                      </a:endParaRPr>
                    </a:p>
                  </a:txBody>
                  <a:tcPr marL="52404" marR="52404" marT="34936" marB="34936"/>
                </a:tc>
                <a:tc>
                  <a:txBody>
                    <a:bodyPr/>
                    <a:lstStyle/>
                    <a:p>
                      <a:pPr algn="ctr">
                        <a:buNone/>
                      </a:pPr>
                      <a:r>
                        <a:rPr lang="en-ZA" sz="2000">
                          <a:effectLst/>
                        </a:rPr>
                        <a:t>% of max</a:t>
                      </a:r>
                      <a:endParaRPr lang="en-ZA" sz="2400">
                        <a:effectLst/>
                        <a:latin typeface="Arial" panose="020B0604020202020204" pitchFamily="34" charset="0"/>
                        <a:ea typeface="Arial" panose="020B0604020202020204" pitchFamily="34" charset="0"/>
                      </a:endParaRPr>
                    </a:p>
                  </a:txBody>
                  <a:tcPr marL="52404" marR="52404" marT="34936" marB="34936"/>
                </a:tc>
                <a:tc>
                  <a:txBody>
                    <a:bodyPr/>
                    <a:lstStyle/>
                    <a:p>
                      <a:pPr>
                        <a:buNone/>
                      </a:pPr>
                      <a:r>
                        <a:rPr lang="en-ZA" sz="2000">
                          <a:effectLst/>
                        </a:rPr>
                        <a:t>What it measures</a:t>
                      </a:r>
                      <a:endParaRPr lang="en-ZA" sz="2400">
                        <a:effectLst/>
                        <a:latin typeface="Arial" panose="020B0604020202020204" pitchFamily="34" charset="0"/>
                        <a:ea typeface="Arial" panose="020B0604020202020204" pitchFamily="34" charset="0"/>
                      </a:endParaRPr>
                    </a:p>
                  </a:txBody>
                  <a:tcPr marL="52404" marR="52404" marT="34936" marB="34936"/>
                </a:tc>
                <a:extLst>
                  <a:ext uri="{0D108BD9-81ED-4DB2-BD59-A6C34878D82A}">
                    <a16:rowId xmlns:a16="http://schemas.microsoft.com/office/drawing/2014/main" val="2073691803"/>
                  </a:ext>
                </a:extLst>
              </a:tr>
              <a:tr h="1624592">
                <a:tc>
                  <a:txBody>
                    <a:bodyPr/>
                    <a:lstStyle/>
                    <a:p>
                      <a:pPr>
                        <a:buNone/>
                      </a:pPr>
                      <a:r>
                        <a:rPr lang="en-ZA" sz="2000" dirty="0">
                          <a:effectLst/>
                        </a:rPr>
                        <a:t>A — Institutional reality</a:t>
                      </a:r>
                      <a:endParaRPr lang="en-ZA" sz="2400" dirty="0">
                        <a:effectLst/>
                        <a:latin typeface="Arial" panose="020B0604020202020204" pitchFamily="34" charset="0"/>
                        <a:ea typeface="Arial" panose="020B0604020202020204" pitchFamily="34" charset="0"/>
                      </a:endParaRPr>
                    </a:p>
                  </a:txBody>
                  <a:tcPr marL="52404" marR="52404" marT="34936" marB="34936"/>
                </a:tc>
                <a:tc>
                  <a:txBody>
                    <a:bodyPr/>
                    <a:lstStyle/>
                    <a:p>
                      <a:pPr algn="ctr">
                        <a:buNone/>
                      </a:pPr>
                      <a:r>
                        <a:rPr lang="en-ZA" sz="2000">
                          <a:effectLst/>
                        </a:rPr>
                        <a:t>3.55 / 5.0</a:t>
                      </a:r>
                      <a:endParaRPr lang="en-ZA" sz="2400">
                        <a:effectLst/>
                        <a:latin typeface="Arial" panose="020B0604020202020204" pitchFamily="34" charset="0"/>
                        <a:ea typeface="Arial" panose="020B0604020202020204" pitchFamily="34" charset="0"/>
                      </a:endParaRPr>
                    </a:p>
                  </a:txBody>
                  <a:tcPr marL="52404" marR="52404" marT="34936" marB="34936"/>
                </a:tc>
                <a:tc>
                  <a:txBody>
                    <a:bodyPr/>
                    <a:lstStyle/>
                    <a:p>
                      <a:pPr algn="ctr">
                        <a:buNone/>
                      </a:pPr>
                      <a:r>
                        <a:rPr lang="en-ZA" sz="2000" dirty="0">
                          <a:effectLst/>
                        </a:rPr>
                        <a:t>71%</a:t>
                      </a:r>
                      <a:endParaRPr lang="en-ZA" sz="2400" dirty="0">
                        <a:effectLst/>
                        <a:latin typeface="Arial" panose="020B0604020202020204" pitchFamily="34" charset="0"/>
                        <a:ea typeface="Arial" panose="020B0604020202020204" pitchFamily="34" charset="0"/>
                      </a:endParaRPr>
                    </a:p>
                  </a:txBody>
                  <a:tcPr marL="52404" marR="52404" marT="34936" marB="34936"/>
                </a:tc>
                <a:tc>
                  <a:txBody>
                    <a:bodyPr/>
                    <a:lstStyle/>
                    <a:p>
                      <a:pPr>
                        <a:buNone/>
                      </a:pPr>
                      <a:r>
                        <a:rPr lang="en-ZA" sz="2000" dirty="0">
                          <a:effectLst/>
                        </a:rPr>
                        <a:t>What staff perceive to be currently true about their institution</a:t>
                      </a:r>
                      <a:endParaRPr lang="en-ZA" sz="2400" dirty="0">
                        <a:effectLst/>
                        <a:latin typeface="Arial" panose="020B0604020202020204" pitchFamily="34" charset="0"/>
                        <a:ea typeface="Arial" panose="020B0604020202020204" pitchFamily="34" charset="0"/>
                      </a:endParaRPr>
                    </a:p>
                  </a:txBody>
                  <a:tcPr marL="52404" marR="52404" marT="34936" marB="34936"/>
                </a:tc>
                <a:extLst>
                  <a:ext uri="{0D108BD9-81ED-4DB2-BD59-A6C34878D82A}">
                    <a16:rowId xmlns:a16="http://schemas.microsoft.com/office/drawing/2014/main" val="3998269844"/>
                  </a:ext>
                </a:extLst>
              </a:tr>
              <a:tr h="1319647">
                <a:tc>
                  <a:txBody>
                    <a:bodyPr/>
                    <a:lstStyle/>
                    <a:p>
                      <a:pPr>
                        <a:buNone/>
                      </a:pPr>
                      <a:r>
                        <a:rPr lang="en-ZA" sz="2000" dirty="0">
                          <a:effectLst/>
                        </a:rPr>
                        <a:t>B — Attitudes and values</a:t>
                      </a:r>
                      <a:endParaRPr lang="en-ZA" sz="2400" dirty="0">
                        <a:effectLst/>
                        <a:latin typeface="Arial" panose="020B0604020202020204" pitchFamily="34" charset="0"/>
                        <a:ea typeface="Arial" panose="020B0604020202020204" pitchFamily="34" charset="0"/>
                      </a:endParaRPr>
                    </a:p>
                  </a:txBody>
                  <a:tcPr marL="52404" marR="52404" marT="34936" marB="34936"/>
                </a:tc>
                <a:tc>
                  <a:txBody>
                    <a:bodyPr/>
                    <a:lstStyle/>
                    <a:p>
                      <a:pPr algn="ctr">
                        <a:buNone/>
                      </a:pPr>
                      <a:r>
                        <a:rPr lang="en-ZA" sz="2000">
                          <a:effectLst/>
                        </a:rPr>
                        <a:t>4.38 / 5.0</a:t>
                      </a:r>
                      <a:endParaRPr lang="en-ZA" sz="2400">
                        <a:effectLst/>
                        <a:latin typeface="Arial" panose="020B0604020202020204" pitchFamily="34" charset="0"/>
                        <a:ea typeface="Arial" panose="020B0604020202020204" pitchFamily="34" charset="0"/>
                      </a:endParaRPr>
                    </a:p>
                  </a:txBody>
                  <a:tcPr marL="52404" marR="52404" marT="34936" marB="34936"/>
                </a:tc>
                <a:tc>
                  <a:txBody>
                    <a:bodyPr/>
                    <a:lstStyle/>
                    <a:p>
                      <a:pPr algn="ctr">
                        <a:buNone/>
                      </a:pPr>
                      <a:r>
                        <a:rPr lang="en-ZA" sz="2000">
                          <a:effectLst/>
                        </a:rPr>
                        <a:t>88%</a:t>
                      </a:r>
                      <a:endParaRPr lang="en-ZA" sz="2400">
                        <a:effectLst/>
                        <a:latin typeface="Arial" panose="020B0604020202020204" pitchFamily="34" charset="0"/>
                        <a:ea typeface="Arial" panose="020B0604020202020204" pitchFamily="34" charset="0"/>
                      </a:endParaRPr>
                    </a:p>
                  </a:txBody>
                  <a:tcPr marL="52404" marR="52404" marT="34936" marB="34936"/>
                </a:tc>
                <a:tc>
                  <a:txBody>
                    <a:bodyPr/>
                    <a:lstStyle/>
                    <a:p>
                      <a:pPr>
                        <a:buNone/>
                      </a:pPr>
                      <a:r>
                        <a:rPr lang="en-ZA" sz="2000">
                          <a:effectLst/>
                        </a:rPr>
                        <a:t>What staff believe should be the case — normative views</a:t>
                      </a:r>
                      <a:endParaRPr lang="en-ZA" sz="2400">
                        <a:effectLst/>
                        <a:latin typeface="Arial" panose="020B0604020202020204" pitchFamily="34" charset="0"/>
                        <a:ea typeface="Arial" panose="020B0604020202020204" pitchFamily="34" charset="0"/>
                      </a:endParaRPr>
                    </a:p>
                  </a:txBody>
                  <a:tcPr marL="52404" marR="52404" marT="34936" marB="34936"/>
                </a:tc>
                <a:extLst>
                  <a:ext uri="{0D108BD9-81ED-4DB2-BD59-A6C34878D82A}">
                    <a16:rowId xmlns:a16="http://schemas.microsoft.com/office/drawing/2014/main" val="942049317"/>
                  </a:ext>
                </a:extLst>
              </a:tr>
              <a:tr h="1472120">
                <a:tc>
                  <a:txBody>
                    <a:bodyPr/>
                    <a:lstStyle/>
                    <a:p>
                      <a:pPr>
                        <a:buNone/>
                      </a:pPr>
                      <a:r>
                        <a:rPr lang="en-ZA" sz="2000">
                          <a:effectLst/>
                        </a:rPr>
                        <a:t>C — Concrete implementation</a:t>
                      </a:r>
                      <a:endParaRPr lang="en-ZA" sz="2400">
                        <a:effectLst/>
                        <a:latin typeface="Arial" panose="020B0604020202020204" pitchFamily="34" charset="0"/>
                        <a:ea typeface="Arial" panose="020B0604020202020204" pitchFamily="34" charset="0"/>
                      </a:endParaRPr>
                    </a:p>
                  </a:txBody>
                  <a:tcPr marL="52404" marR="52404" marT="34936" marB="34936"/>
                </a:tc>
                <a:tc>
                  <a:txBody>
                    <a:bodyPr/>
                    <a:lstStyle/>
                    <a:p>
                      <a:pPr algn="ctr">
                        <a:buNone/>
                      </a:pPr>
                      <a:r>
                        <a:rPr lang="en-ZA" sz="2000">
                          <a:effectLst/>
                        </a:rPr>
                        <a:t>3.40 / 5.0</a:t>
                      </a:r>
                      <a:endParaRPr lang="en-ZA" sz="2400">
                        <a:effectLst/>
                        <a:latin typeface="Arial" panose="020B0604020202020204" pitchFamily="34" charset="0"/>
                        <a:ea typeface="Arial" panose="020B0604020202020204" pitchFamily="34" charset="0"/>
                      </a:endParaRPr>
                    </a:p>
                  </a:txBody>
                  <a:tcPr marL="52404" marR="52404" marT="34936" marB="34936"/>
                </a:tc>
                <a:tc>
                  <a:txBody>
                    <a:bodyPr/>
                    <a:lstStyle/>
                    <a:p>
                      <a:pPr algn="ctr">
                        <a:buNone/>
                      </a:pPr>
                      <a:r>
                        <a:rPr lang="en-ZA" sz="2000" dirty="0">
                          <a:effectLst/>
                        </a:rPr>
                        <a:t>68%</a:t>
                      </a:r>
                      <a:endParaRPr lang="en-ZA" sz="2400" dirty="0">
                        <a:effectLst/>
                        <a:latin typeface="Arial" panose="020B0604020202020204" pitchFamily="34" charset="0"/>
                        <a:ea typeface="Arial" panose="020B0604020202020204" pitchFamily="34" charset="0"/>
                      </a:endParaRPr>
                    </a:p>
                  </a:txBody>
                  <a:tcPr marL="52404" marR="52404" marT="34936" marB="34936"/>
                </a:tc>
                <a:tc>
                  <a:txBody>
                    <a:bodyPr/>
                    <a:lstStyle/>
                    <a:p>
                      <a:pPr>
                        <a:buNone/>
                      </a:pPr>
                      <a:r>
                        <a:rPr lang="en-ZA" sz="2000">
                          <a:effectLst/>
                        </a:rPr>
                        <a:t>Perceived presence of specific GE measures and practices</a:t>
                      </a:r>
                      <a:endParaRPr lang="en-ZA" sz="2400">
                        <a:effectLst/>
                        <a:latin typeface="Arial" panose="020B0604020202020204" pitchFamily="34" charset="0"/>
                        <a:ea typeface="Arial" panose="020B0604020202020204" pitchFamily="34" charset="0"/>
                      </a:endParaRPr>
                    </a:p>
                  </a:txBody>
                  <a:tcPr marL="52404" marR="52404" marT="34936" marB="34936"/>
                </a:tc>
                <a:extLst>
                  <a:ext uri="{0D108BD9-81ED-4DB2-BD59-A6C34878D82A}">
                    <a16:rowId xmlns:a16="http://schemas.microsoft.com/office/drawing/2014/main" val="1696577675"/>
                  </a:ext>
                </a:extLst>
              </a:tr>
              <a:tr h="1597839">
                <a:tc>
                  <a:txBody>
                    <a:bodyPr/>
                    <a:lstStyle/>
                    <a:p>
                      <a:pPr>
                        <a:buNone/>
                      </a:pPr>
                      <a:r>
                        <a:rPr lang="en-ZA" sz="2000">
                          <a:effectLst/>
                        </a:rPr>
                        <a:t>D — Awareness and engagement</a:t>
                      </a:r>
                      <a:endParaRPr lang="en-ZA" sz="2400">
                        <a:effectLst/>
                        <a:latin typeface="Arial" panose="020B0604020202020204" pitchFamily="34" charset="0"/>
                        <a:ea typeface="Arial" panose="020B0604020202020204" pitchFamily="34" charset="0"/>
                      </a:endParaRPr>
                    </a:p>
                  </a:txBody>
                  <a:tcPr marL="52404" marR="52404" marT="34936" marB="34936"/>
                </a:tc>
                <a:tc>
                  <a:txBody>
                    <a:bodyPr/>
                    <a:lstStyle/>
                    <a:p>
                      <a:pPr algn="ctr">
                        <a:buNone/>
                      </a:pPr>
                      <a:r>
                        <a:rPr lang="en-ZA" sz="2000">
                          <a:effectLst/>
                        </a:rPr>
                        <a:t>3.53 / 5.0</a:t>
                      </a:r>
                      <a:endParaRPr lang="en-ZA" sz="2400">
                        <a:effectLst/>
                        <a:latin typeface="Arial" panose="020B0604020202020204" pitchFamily="34" charset="0"/>
                        <a:ea typeface="Arial" panose="020B0604020202020204" pitchFamily="34" charset="0"/>
                      </a:endParaRPr>
                    </a:p>
                  </a:txBody>
                  <a:tcPr marL="52404" marR="52404" marT="34936" marB="34936"/>
                </a:tc>
                <a:tc>
                  <a:txBody>
                    <a:bodyPr/>
                    <a:lstStyle/>
                    <a:p>
                      <a:pPr algn="ctr">
                        <a:buNone/>
                      </a:pPr>
                      <a:r>
                        <a:rPr lang="en-ZA" sz="2000">
                          <a:effectLst/>
                        </a:rPr>
                        <a:t>71%</a:t>
                      </a:r>
                      <a:endParaRPr lang="en-ZA" sz="2400">
                        <a:effectLst/>
                        <a:latin typeface="Arial" panose="020B0604020202020204" pitchFamily="34" charset="0"/>
                        <a:ea typeface="Arial" panose="020B0604020202020204" pitchFamily="34" charset="0"/>
                      </a:endParaRPr>
                    </a:p>
                  </a:txBody>
                  <a:tcPr marL="52404" marR="52404" marT="34936" marB="34936"/>
                </a:tc>
                <a:tc>
                  <a:txBody>
                    <a:bodyPr/>
                    <a:lstStyle/>
                    <a:p>
                      <a:pPr>
                        <a:buNone/>
                      </a:pPr>
                      <a:r>
                        <a:rPr lang="en-ZA" sz="2000" dirty="0">
                          <a:effectLst/>
                        </a:rPr>
                        <a:t>Participation in, and knowledge of, GE structures and processes</a:t>
                      </a:r>
                      <a:endParaRPr lang="en-ZA" sz="2400" dirty="0">
                        <a:effectLst/>
                        <a:latin typeface="Arial" panose="020B0604020202020204" pitchFamily="34" charset="0"/>
                        <a:ea typeface="Arial" panose="020B0604020202020204" pitchFamily="34" charset="0"/>
                      </a:endParaRPr>
                    </a:p>
                  </a:txBody>
                  <a:tcPr marL="52404" marR="52404" marT="34936" marB="34936"/>
                </a:tc>
                <a:extLst>
                  <a:ext uri="{0D108BD9-81ED-4DB2-BD59-A6C34878D82A}">
                    <a16:rowId xmlns:a16="http://schemas.microsoft.com/office/drawing/2014/main" val="3330727814"/>
                  </a:ext>
                </a:extLst>
              </a:tr>
            </a:tbl>
          </a:graphicData>
        </a:graphic>
      </p:graphicFrame>
      <p:graphicFrame>
        <p:nvGraphicFramePr>
          <p:cNvPr id="15" name="Table 14">
            <a:extLst>
              <a:ext uri="{FF2B5EF4-FFF2-40B4-BE49-F238E27FC236}">
                <a16:creationId xmlns:a16="http://schemas.microsoft.com/office/drawing/2014/main" id="{8214114D-0DB3-3632-705C-30FDB58A0937}"/>
              </a:ext>
            </a:extLst>
          </p:cNvPr>
          <p:cNvGraphicFramePr>
            <a:graphicFrameLocks noGrp="1"/>
          </p:cNvGraphicFramePr>
          <p:nvPr>
            <p:extLst>
              <p:ext uri="{D42A27DB-BD31-4B8C-83A1-F6EECF244321}">
                <p14:modId xmlns:p14="http://schemas.microsoft.com/office/powerpoint/2010/main" val="4289090049"/>
              </p:ext>
            </p:extLst>
          </p:nvPr>
        </p:nvGraphicFramePr>
        <p:xfrm>
          <a:off x="8905822" y="1878528"/>
          <a:ext cx="6029378" cy="6809592"/>
        </p:xfrm>
        <a:graphic>
          <a:graphicData uri="http://schemas.openxmlformats.org/drawingml/2006/table">
            <a:tbl>
              <a:tblPr>
                <a:tableStyleId>{5C22544A-7EE6-4342-B048-85BDC9FD1C3A}</a:tableStyleId>
              </a:tblPr>
              <a:tblGrid>
                <a:gridCol w="4612216">
                  <a:extLst>
                    <a:ext uri="{9D8B030D-6E8A-4147-A177-3AD203B41FA5}">
                      <a16:colId xmlns:a16="http://schemas.microsoft.com/office/drawing/2014/main" val="4162661674"/>
                    </a:ext>
                  </a:extLst>
                </a:gridCol>
                <a:gridCol w="772998">
                  <a:extLst>
                    <a:ext uri="{9D8B030D-6E8A-4147-A177-3AD203B41FA5}">
                      <a16:colId xmlns:a16="http://schemas.microsoft.com/office/drawing/2014/main" val="3156360040"/>
                    </a:ext>
                  </a:extLst>
                </a:gridCol>
                <a:gridCol w="644164">
                  <a:extLst>
                    <a:ext uri="{9D8B030D-6E8A-4147-A177-3AD203B41FA5}">
                      <a16:colId xmlns:a16="http://schemas.microsoft.com/office/drawing/2014/main" val="773934601"/>
                    </a:ext>
                  </a:extLst>
                </a:gridCol>
              </a:tblGrid>
              <a:tr h="646857">
                <a:tc>
                  <a:txBody>
                    <a:bodyPr/>
                    <a:lstStyle/>
                    <a:p>
                      <a:pPr>
                        <a:buNone/>
                      </a:pPr>
                      <a:r>
                        <a:rPr lang="en-ZA" sz="1800" dirty="0">
                          <a:effectLst/>
                        </a:rPr>
                        <a:t>Survey indicator</a:t>
                      </a:r>
                      <a:endParaRPr lang="en-ZA" sz="2800" dirty="0">
                        <a:effectLst/>
                        <a:latin typeface="Arial" panose="020B0604020202020204" pitchFamily="34" charset="0"/>
                        <a:ea typeface="Arial" panose="020B0604020202020204" pitchFamily="34" charset="0"/>
                      </a:endParaRPr>
                    </a:p>
                  </a:txBody>
                  <a:tcPr marL="88900" marR="88900" marT="50800" marB="50800"/>
                </a:tc>
                <a:tc>
                  <a:txBody>
                    <a:bodyPr/>
                    <a:lstStyle/>
                    <a:p>
                      <a:pPr>
                        <a:buNone/>
                      </a:pPr>
                      <a:r>
                        <a:rPr lang="en-ZA" sz="1800">
                          <a:effectLst/>
                        </a:rPr>
                        <a:t>Mean score</a:t>
                      </a:r>
                      <a:endParaRPr lang="en-ZA" sz="2800">
                        <a:effectLst/>
                        <a:latin typeface="Arial" panose="020B0604020202020204" pitchFamily="34" charset="0"/>
                        <a:ea typeface="Arial" panose="020B0604020202020204" pitchFamily="34" charset="0"/>
                      </a:endParaRPr>
                    </a:p>
                  </a:txBody>
                  <a:tcPr marL="88900" marR="88900" marT="50800" marB="50800"/>
                </a:tc>
                <a:tc>
                  <a:txBody>
                    <a:bodyPr/>
                    <a:lstStyle/>
                    <a:p>
                      <a:pPr>
                        <a:buNone/>
                      </a:pPr>
                      <a:r>
                        <a:rPr lang="en-ZA" sz="1800">
                          <a:effectLst/>
                        </a:rPr>
                        <a:t>% of max</a:t>
                      </a:r>
                      <a:endParaRPr lang="en-ZA" sz="2800">
                        <a:effectLst/>
                        <a:latin typeface="Arial" panose="020B0604020202020204" pitchFamily="34" charset="0"/>
                        <a:ea typeface="Arial" panose="020B0604020202020204" pitchFamily="34" charset="0"/>
                      </a:endParaRPr>
                    </a:p>
                  </a:txBody>
                  <a:tcPr marL="88900" marR="88900" marT="50800" marB="50800"/>
                </a:tc>
                <a:extLst>
                  <a:ext uri="{0D108BD9-81ED-4DB2-BD59-A6C34878D82A}">
                    <a16:rowId xmlns:a16="http://schemas.microsoft.com/office/drawing/2014/main" val="2432254914"/>
                  </a:ext>
                </a:extLst>
              </a:tr>
              <a:tr h="661649">
                <a:tc>
                  <a:txBody>
                    <a:bodyPr/>
                    <a:lstStyle/>
                    <a:p>
                      <a:pPr>
                        <a:buNone/>
                      </a:pPr>
                      <a:r>
                        <a:rPr lang="en-ZA" sz="1800">
                          <a:effectLst/>
                        </a:rPr>
                        <a:t>Gender equality is a priority at my institution</a:t>
                      </a:r>
                      <a:endParaRPr lang="en-ZA" sz="2400">
                        <a:effectLst/>
                        <a:latin typeface="Arial" panose="020B0604020202020204" pitchFamily="34" charset="0"/>
                        <a:ea typeface="Arial" panose="020B0604020202020204" pitchFamily="34" charset="0"/>
                      </a:endParaRPr>
                    </a:p>
                  </a:txBody>
                  <a:tcPr marL="76200" marR="76200" marT="44450" marB="44450"/>
                </a:tc>
                <a:tc>
                  <a:txBody>
                    <a:bodyPr/>
                    <a:lstStyle/>
                    <a:p>
                      <a:pPr algn="ctr">
                        <a:buNone/>
                      </a:pPr>
                      <a:r>
                        <a:rPr lang="en-ZA" sz="1800">
                          <a:effectLst/>
                        </a:rPr>
                        <a:t>3.77</a:t>
                      </a:r>
                      <a:endParaRPr lang="en-ZA" sz="2400">
                        <a:effectLst/>
                        <a:latin typeface="Arial" panose="020B0604020202020204" pitchFamily="34" charset="0"/>
                        <a:ea typeface="Arial" panose="020B0604020202020204" pitchFamily="34" charset="0"/>
                      </a:endParaRPr>
                    </a:p>
                  </a:txBody>
                  <a:tcPr marL="76200" marR="76200" marT="44450" marB="44450"/>
                </a:tc>
                <a:tc>
                  <a:txBody>
                    <a:bodyPr/>
                    <a:lstStyle/>
                    <a:p>
                      <a:pPr algn="ctr">
                        <a:buNone/>
                      </a:pPr>
                      <a:r>
                        <a:rPr lang="en-ZA" sz="1800">
                          <a:effectLst/>
                        </a:rPr>
                        <a:t>75%</a:t>
                      </a:r>
                      <a:endParaRPr lang="en-ZA" sz="2400">
                        <a:effectLst/>
                        <a:latin typeface="Arial" panose="020B0604020202020204" pitchFamily="34" charset="0"/>
                        <a:ea typeface="Arial" panose="020B0604020202020204" pitchFamily="34" charset="0"/>
                      </a:endParaRPr>
                    </a:p>
                  </a:txBody>
                  <a:tcPr marL="76200" marR="76200" marT="44450" marB="44450"/>
                </a:tc>
                <a:extLst>
                  <a:ext uri="{0D108BD9-81ED-4DB2-BD59-A6C34878D82A}">
                    <a16:rowId xmlns:a16="http://schemas.microsoft.com/office/drawing/2014/main" val="1642186468"/>
                  </a:ext>
                </a:extLst>
              </a:tr>
              <a:tr h="950369">
                <a:tc>
                  <a:txBody>
                    <a:bodyPr/>
                    <a:lstStyle/>
                    <a:p>
                      <a:pPr>
                        <a:buNone/>
                      </a:pPr>
                      <a:r>
                        <a:rPr lang="en-ZA" sz="1800">
                          <a:effectLst/>
                        </a:rPr>
                        <a:t>People of all genders have equal opportunities to access leadership positions</a:t>
                      </a:r>
                      <a:endParaRPr lang="en-ZA" sz="2400">
                        <a:effectLst/>
                        <a:latin typeface="Arial" panose="020B0604020202020204" pitchFamily="34" charset="0"/>
                        <a:ea typeface="Arial" panose="020B0604020202020204" pitchFamily="34" charset="0"/>
                      </a:endParaRPr>
                    </a:p>
                  </a:txBody>
                  <a:tcPr marL="76200" marR="76200" marT="44450" marB="44450"/>
                </a:tc>
                <a:tc>
                  <a:txBody>
                    <a:bodyPr/>
                    <a:lstStyle/>
                    <a:p>
                      <a:pPr algn="ctr">
                        <a:buNone/>
                      </a:pPr>
                      <a:r>
                        <a:rPr lang="en-ZA" sz="1800">
                          <a:effectLst/>
                        </a:rPr>
                        <a:t>3.46</a:t>
                      </a:r>
                      <a:endParaRPr lang="en-ZA" sz="2400">
                        <a:effectLst/>
                        <a:latin typeface="Arial" panose="020B0604020202020204" pitchFamily="34" charset="0"/>
                        <a:ea typeface="Arial" panose="020B0604020202020204" pitchFamily="34" charset="0"/>
                      </a:endParaRPr>
                    </a:p>
                  </a:txBody>
                  <a:tcPr marL="76200" marR="76200" marT="44450" marB="44450"/>
                </a:tc>
                <a:tc>
                  <a:txBody>
                    <a:bodyPr/>
                    <a:lstStyle/>
                    <a:p>
                      <a:pPr algn="ctr">
                        <a:buNone/>
                      </a:pPr>
                      <a:r>
                        <a:rPr lang="en-ZA" sz="1800">
                          <a:effectLst/>
                        </a:rPr>
                        <a:t>69%</a:t>
                      </a:r>
                      <a:endParaRPr lang="en-ZA" sz="2400">
                        <a:effectLst/>
                        <a:latin typeface="Arial" panose="020B0604020202020204" pitchFamily="34" charset="0"/>
                        <a:ea typeface="Arial" panose="020B0604020202020204" pitchFamily="34" charset="0"/>
                      </a:endParaRPr>
                    </a:p>
                  </a:txBody>
                  <a:tcPr marL="76200" marR="76200" marT="44450" marB="44450"/>
                </a:tc>
                <a:extLst>
                  <a:ext uri="{0D108BD9-81ED-4DB2-BD59-A6C34878D82A}">
                    <a16:rowId xmlns:a16="http://schemas.microsoft.com/office/drawing/2014/main" val="1000637241"/>
                  </a:ext>
                </a:extLst>
              </a:tr>
              <a:tr h="950369">
                <a:tc>
                  <a:txBody>
                    <a:bodyPr/>
                    <a:lstStyle/>
                    <a:p>
                      <a:pPr>
                        <a:buNone/>
                      </a:pPr>
                      <a:r>
                        <a:rPr lang="en-ZA" sz="1800">
                          <a:effectLst/>
                        </a:rPr>
                        <a:t>People of all genders have equal opportunities to access research grants and conferences</a:t>
                      </a:r>
                      <a:endParaRPr lang="en-ZA" sz="2400">
                        <a:effectLst/>
                        <a:latin typeface="Arial" panose="020B0604020202020204" pitchFamily="34" charset="0"/>
                        <a:ea typeface="Arial" panose="020B0604020202020204" pitchFamily="34" charset="0"/>
                      </a:endParaRPr>
                    </a:p>
                  </a:txBody>
                  <a:tcPr marL="76200" marR="76200" marT="44450" marB="44450"/>
                </a:tc>
                <a:tc>
                  <a:txBody>
                    <a:bodyPr/>
                    <a:lstStyle/>
                    <a:p>
                      <a:pPr algn="ctr">
                        <a:buNone/>
                      </a:pPr>
                      <a:r>
                        <a:rPr lang="en-ZA" sz="1800">
                          <a:effectLst/>
                        </a:rPr>
                        <a:t>3.95</a:t>
                      </a:r>
                      <a:endParaRPr lang="en-ZA" sz="2400">
                        <a:effectLst/>
                        <a:latin typeface="Arial" panose="020B0604020202020204" pitchFamily="34" charset="0"/>
                        <a:ea typeface="Arial" panose="020B0604020202020204" pitchFamily="34" charset="0"/>
                      </a:endParaRPr>
                    </a:p>
                  </a:txBody>
                  <a:tcPr marL="76200" marR="76200" marT="44450" marB="44450"/>
                </a:tc>
                <a:tc>
                  <a:txBody>
                    <a:bodyPr/>
                    <a:lstStyle/>
                    <a:p>
                      <a:pPr algn="ctr">
                        <a:buNone/>
                      </a:pPr>
                      <a:r>
                        <a:rPr lang="en-ZA" sz="1800">
                          <a:effectLst/>
                        </a:rPr>
                        <a:t>79%</a:t>
                      </a:r>
                      <a:endParaRPr lang="en-ZA" sz="2400">
                        <a:effectLst/>
                        <a:latin typeface="Arial" panose="020B0604020202020204" pitchFamily="34" charset="0"/>
                        <a:ea typeface="Arial" panose="020B0604020202020204" pitchFamily="34" charset="0"/>
                      </a:endParaRPr>
                    </a:p>
                  </a:txBody>
                  <a:tcPr marL="76200" marR="76200" marT="44450" marB="44450"/>
                </a:tc>
                <a:extLst>
                  <a:ext uri="{0D108BD9-81ED-4DB2-BD59-A6C34878D82A}">
                    <a16:rowId xmlns:a16="http://schemas.microsoft.com/office/drawing/2014/main" val="1944728682"/>
                  </a:ext>
                </a:extLst>
              </a:tr>
              <a:tr h="661649">
                <a:tc>
                  <a:txBody>
                    <a:bodyPr/>
                    <a:lstStyle/>
                    <a:p>
                      <a:pPr>
                        <a:buNone/>
                      </a:pPr>
                      <a:r>
                        <a:rPr lang="en-ZA" sz="1800">
                          <a:effectLst/>
                        </a:rPr>
                        <a:t>There is gender balance across departments and academic fields</a:t>
                      </a:r>
                      <a:endParaRPr lang="en-ZA" sz="2400">
                        <a:effectLst/>
                        <a:latin typeface="Arial" panose="020B0604020202020204" pitchFamily="34" charset="0"/>
                        <a:ea typeface="Arial" panose="020B0604020202020204" pitchFamily="34" charset="0"/>
                      </a:endParaRPr>
                    </a:p>
                  </a:txBody>
                  <a:tcPr marL="76200" marR="76200" marT="44450" marB="44450"/>
                </a:tc>
                <a:tc>
                  <a:txBody>
                    <a:bodyPr/>
                    <a:lstStyle/>
                    <a:p>
                      <a:pPr algn="ctr">
                        <a:buNone/>
                      </a:pPr>
                      <a:r>
                        <a:rPr lang="en-ZA" sz="1800">
                          <a:effectLst/>
                        </a:rPr>
                        <a:t>3.08</a:t>
                      </a:r>
                      <a:endParaRPr lang="en-ZA" sz="2400">
                        <a:effectLst/>
                        <a:latin typeface="Arial" panose="020B0604020202020204" pitchFamily="34" charset="0"/>
                        <a:ea typeface="Arial" panose="020B0604020202020204" pitchFamily="34" charset="0"/>
                      </a:endParaRPr>
                    </a:p>
                  </a:txBody>
                  <a:tcPr marL="76200" marR="76200" marT="44450" marB="44450"/>
                </a:tc>
                <a:tc>
                  <a:txBody>
                    <a:bodyPr/>
                    <a:lstStyle/>
                    <a:p>
                      <a:pPr algn="ctr">
                        <a:buNone/>
                      </a:pPr>
                      <a:r>
                        <a:rPr lang="en-ZA" sz="1800">
                          <a:effectLst/>
                        </a:rPr>
                        <a:t>62%</a:t>
                      </a:r>
                      <a:endParaRPr lang="en-ZA" sz="2400">
                        <a:effectLst/>
                        <a:latin typeface="Arial" panose="020B0604020202020204" pitchFamily="34" charset="0"/>
                        <a:ea typeface="Arial" panose="020B0604020202020204" pitchFamily="34" charset="0"/>
                      </a:endParaRPr>
                    </a:p>
                  </a:txBody>
                  <a:tcPr marL="76200" marR="76200" marT="44450" marB="44450"/>
                </a:tc>
                <a:extLst>
                  <a:ext uri="{0D108BD9-81ED-4DB2-BD59-A6C34878D82A}">
                    <a16:rowId xmlns:a16="http://schemas.microsoft.com/office/drawing/2014/main" val="3831713155"/>
                  </a:ext>
                </a:extLst>
              </a:tr>
              <a:tr h="661649">
                <a:tc>
                  <a:txBody>
                    <a:bodyPr/>
                    <a:lstStyle/>
                    <a:p>
                      <a:pPr>
                        <a:buNone/>
                      </a:pPr>
                      <a:r>
                        <a:rPr lang="en-ZA" sz="1800">
                          <a:effectLst/>
                        </a:rPr>
                        <a:t>Gender-related issues can be openly discussed in my institution</a:t>
                      </a:r>
                      <a:endParaRPr lang="en-ZA" sz="2400">
                        <a:effectLst/>
                        <a:latin typeface="Arial" panose="020B0604020202020204" pitchFamily="34" charset="0"/>
                        <a:ea typeface="Arial" panose="020B0604020202020204" pitchFamily="34" charset="0"/>
                      </a:endParaRPr>
                    </a:p>
                  </a:txBody>
                  <a:tcPr marL="76200" marR="76200" marT="44450" marB="44450"/>
                </a:tc>
                <a:tc>
                  <a:txBody>
                    <a:bodyPr/>
                    <a:lstStyle/>
                    <a:p>
                      <a:pPr algn="ctr">
                        <a:buNone/>
                      </a:pPr>
                      <a:r>
                        <a:rPr lang="en-ZA" sz="1800">
                          <a:effectLst/>
                        </a:rPr>
                        <a:t>3.28</a:t>
                      </a:r>
                      <a:endParaRPr lang="en-ZA" sz="2400">
                        <a:effectLst/>
                        <a:latin typeface="Arial" panose="020B0604020202020204" pitchFamily="34" charset="0"/>
                        <a:ea typeface="Arial" panose="020B0604020202020204" pitchFamily="34" charset="0"/>
                      </a:endParaRPr>
                    </a:p>
                  </a:txBody>
                  <a:tcPr marL="76200" marR="76200" marT="44450" marB="44450"/>
                </a:tc>
                <a:tc>
                  <a:txBody>
                    <a:bodyPr/>
                    <a:lstStyle/>
                    <a:p>
                      <a:pPr algn="ctr">
                        <a:buNone/>
                      </a:pPr>
                      <a:r>
                        <a:rPr lang="en-ZA" sz="1800">
                          <a:effectLst/>
                        </a:rPr>
                        <a:t>66%</a:t>
                      </a:r>
                      <a:endParaRPr lang="en-ZA" sz="2400">
                        <a:effectLst/>
                        <a:latin typeface="Arial" panose="020B0604020202020204" pitchFamily="34" charset="0"/>
                        <a:ea typeface="Arial" panose="020B0604020202020204" pitchFamily="34" charset="0"/>
                      </a:endParaRPr>
                    </a:p>
                  </a:txBody>
                  <a:tcPr marL="76200" marR="76200" marT="44450" marB="44450"/>
                </a:tc>
                <a:extLst>
                  <a:ext uri="{0D108BD9-81ED-4DB2-BD59-A6C34878D82A}">
                    <a16:rowId xmlns:a16="http://schemas.microsoft.com/office/drawing/2014/main" val="340516680"/>
                  </a:ext>
                </a:extLst>
              </a:tr>
              <a:tr h="661649">
                <a:tc>
                  <a:txBody>
                    <a:bodyPr/>
                    <a:lstStyle/>
                    <a:p>
                      <a:pPr>
                        <a:buNone/>
                      </a:pPr>
                      <a:r>
                        <a:rPr lang="en-ZA" sz="1800">
                          <a:effectLst/>
                        </a:rPr>
                        <a:t>University policies promote an inclusive and respectful environment</a:t>
                      </a:r>
                      <a:endParaRPr lang="en-ZA" sz="2400">
                        <a:effectLst/>
                        <a:latin typeface="Arial" panose="020B0604020202020204" pitchFamily="34" charset="0"/>
                        <a:ea typeface="Arial" panose="020B0604020202020204" pitchFamily="34" charset="0"/>
                      </a:endParaRPr>
                    </a:p>
                  </a:txBody>
                  <a:tcPr marL="76200" marR="76200" marT="44450" marB="44450"/>
                </a:tc>
                <a:tc>
                  <a:txBody>
                    <a:bodyPr/>
                    <a:lstStyle/>
                    <a:p>
                      <a:pPr algn="ctr">
                        <a:buNone/>
                      </a:pPr>
                      <a:r>
                        <a:rPr lang="en-ZA" sz="1800">
                          <a:effectLst/>
                        </a:rPr>
                        <a:t>3.88</a:t>
                      </a:r>
                      <a:endParaRPr lang="en-ZA" sz="2400">
                        <a:effectLst/>
                        <a:latin typeface="Arial" panose="020B0604020202020204" pitchFamily="34" charset="0"/>
                        <a:ea typeface="Arial" panose="020B0604020202020204" pitchFamily="34" charset="0"/>
                      </a:endParaRPr>
                    </a:p>
                  </a:txBody>
                  <a:tcPr marL="76200" marR="76200" marT="44450" marB="44450"/>
                </a:tc>
                <a:tc>
                  <a:txBody>
                    <a:bodyPr/>
                    <a:lstStyle/>
                    <a:p>
                      <a:pPr algn="ctr">
                        <a:buNone/>
                      </a:pPr>
                      <a:r>
                        <a:rPr lang="en-ZA" sz="1800">
                          <a:effectLst/>
                        </a:rPr>
                        <a:t>78%</a:t>
                      </a:r>
                      <a:endParaRPr lang="en-ZA" sz="2400">
                        <a:effectLst/>
                        <a:latin typeface="Arial" panose="020B0604020202020204" pitchFamily="34" charset="0"/>
                        <a:ea typeface="Arial" panose="020B0604020202020204" pitchFamily="34" charset="0"/>
                      </a:endParaRPr>
                    </a:p>
                  </a:txBody>
                  <a:tcPr marL="76200" marR="76200" marT="44450" marB="44450"/>
                </a:tc>
                <a:extLst>
                  <a:ext uri="{0D108BD9-81ED-4DB2-BD59-A6C34878D82A}">
                    <a16:rowId xmlns:a16="http://schemas.microsoft.com/office/drawing/2014/main" val="2154106958"/>
                  </a:ext>
                </a:extLst>
              </a:tr>
              <a:tr h="661649">
                <a:tc>
                  <a:txBody>
                    <a:bodyPr/>
                    <a:lstStyle/>
                    <a:p>
                      <a:pPr>
                        <a:buNone/>
                      </a:pPr>
                      <a:r>
                        <a:rPr lang="en-ZA" sz="1800" dirty="0">
                          <a:effectLst/>
                        </a:rPr>
                        <a:t>The university provides a safe environment for people of all genders</a:t>
                      </a:r>
                      <a:endParaRPr lang="en-ZA" sz="2400" dirty="0">
                        <a:effectLst/>
                        <a:latin typeface="Arial" panose="020B0604020202020204" pitchFamily="34" charset="0"/>
                        <a:ea typeface="Arial" panose="020B0604020202020204" pitchFamily="34" charset="0"/>
                      </a:endParaRPr>
                    </a:p>
                  </a:txBody>
                  <a:tcPr marL="76200" marR="76200" marT="44450" marB="44450"/>
                </a:tc>
                <a:tc>
                  <a:txBody>
                    <a:bodyPr/>
                    <a:lstStyle/>
                    <a:p>
                      <a:pPr algn="ctr">
                        <a:buNone/>
                      </a:pPr>
                      <a:r>
                        <a:rPr lang="en-ZA" sz="1800">
                          <a:effectLst/>
                        </a:rPr>
                        <a:t>3.46</a:t>
                      </a:r>
                      <a:endParaRPr lang="en-ZA" sz="2400">
                        <a:effectLst/>
                        <a:latin typeface="Arial" panose="020B0604020202020204" pitchFamily="34" charset="0"/>
                        <a:ea typeface="Arial" panose="020B0604020202020204" pitchFamily="34" charset="0"/>
                      </a:endParaRPr>
                    </a:p>
                  </a:txBody>
                  <a:tcPr marL="76200" marR="76200" marT="44450" marB="44450"/>
                </a:tc>
                <a:tc>
                  <a:txBody>
                    <a:bodyPr/>
                    <a:lstStyle/>
                    <a:p>
                      <a:pPr algn="ctr">
                        <a:buNone/>
                      </a:pPr>
                      <a:r>
                        <a:rPr lang="en-ZA" sz="1800">
                          <a:effectLst/>
                        </a:rPr>
                        <a:t>69%</a:t>
                      </a:r>
                      <a:endParaRPr lang="en-ZA" sz="2400">
                        <a:effectLst/>
                        <a:latin typeface="Arial" panose="020B0604020202020204" pitchFamily="34" charset="0"/>
                        <a:ea typeface="Arial" panose="020B0604020202020204" pitchFamily="34" charset="0"/>
                      </a:endParaRPr>
                    </a:p>
                  </a:txBody>
                  <a:tcPr marL="76200" marR="76200" marT="44450" marB="44450"/>
                </a:tc>
                <a:extLst>
                  <a:ext uri="{0D108BD9-81ED-4DB2-BD59-A6C34878D82A}">
                    <a16:rowId xmlns:a16="http://schemas.microsoft.com/office/drawing/2014/main" val="55224590"/>
                  </a:ext>
                </a:extLst>
              </a:tr>
              <a:tr h="950369">
                <a:tc>
                  <a:txBody>
                    <a:bodyPr/>
                    <a:lstStyle/>
                    <a:p>
                      <a:pPr>
                        <a:buNone/>
                      </a:pPr>
                      <a:r>
                        <a:rPr lang="en-ZA" sz="1800" dirty="0">
                          <a:effectLst/>
                        </a:rPr>
                        <a:t>Gender equality contributes to improving the quality of education, research, and institutional governance</a:t>
                      </a:r>
                      <a:endParaRPr lang="en-ZA" sz="2400" dirty="0">
                        <a:effectLst/>
                        <a:latin typeface="Arial" panose="020B0604020202020204" pitchFamily="34" charset="0"/>
                        <a:ea typeface="Arial" panose="020B0604020202020204" pitchFamily="34" charset="0"/>
                      </a:endParaRPr>
                    </a:p>
                  </a:txBody>
                  <a:tcPr marL="76200" marR="76200" marT="44450" marB="44450"/>
                </a:tc>
                <a:tc>
                  <a:txBody>
                    <a:bodyPr/>
                    <a:lstStyle/>
                    <a:p>
                      <a:pPr algn="ctr">
                        <a:buNone/>
                      </a:pPr>
                      <a:r>
                        <a:rPr lang="en-ZA" sz="1800">
                          <a:effectLst/>
                        </a:rPr>
                        <a:t>(rated positively)</a:t>
                      </a:r>
                      <a:endParaRPr lang="en-ZA" sz="2400">
                        <a:effectLst/>
                        <a:latin typeface="Arial" panose="020B0604020202020204" pitchFamily="34" charset="0"/>
                        <a:ea typeface="Arial" panose="020B0604020202020204" pitchFamily="34" charset="0"/>
                      </a:endParaRPr>
                    </a:p>
                  </a:txBody>
                  <a:tcPr marL="76200" marR="76200" marT="44450" marB="44450"/>
                </a:tc>
                <a:tc>
                  <a:txBody>
                    <a:bodyPr/>
                    <a:lstStyle/>
                    <a:p>
                      <a:pPr algn="ctr">
                        <a:buNone/>
                      </a:pPr>
                      <a:r>
                        <a:rPr lang="en-ZA" sz="1800" dirty="0">
                          <a:effectLst/>
                        </a:rPr>
                        <a:t>—</a:t>
                      </a:r>
                      <a:endParaRPr lang="en-ZA" sz="2400" dirty="0">
                        <a:effectLst/>
                        <a:latin typeface="Arial" panose="020B0604020202020204" pitchFamily="34" charset="0"/>
                        <a:ea typeface="Arial" panose="020B0604020202020204" pitchFamily="34" charset="0"/>
                      </a:endParaRPr>
                    </a:p>
                  </a:txBody>
                  <a:tcPr marL="76200" marR="76200" marT="44450" marB="44450"/>
                </a:tc>
                <a:extLst>
                  <a:ext uri="{0D108BD9-81ED-4DB2-BD59-A6C34878D82A}">
                    <a16:rowId xmlns:a16="http://schemas.microsoft.com/office/drawing/2014/main" val="324479803"/>
                  </a:ext>
                </a:extLst>
              </a:tr>
            </a:tbl>
          </a:graphicData>
        </a:graphic>
      </p:graphicFrame>
    </p:spTree>
    <p:extLst>
      <p:ext uri="{BB962C8B-B14F-4D97-AF65-F5344CB8AC3E}">
        <p14:creationId xmlns:p14="http://schemas.microsoft.com/office/powerpoint/2010/main" val="2667775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E9DFB-3E39-0BEE-CA30-03735F09015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DBE0B14-D066-6F8D-7FCB-657A327501EE}"/>
              </a:ext>
            </a:extLst>
          </p:cNvPr>
          <p:cNvGrpSpPr/>
          <p:nvPr/>
        </p:nvGrpSpPr>
        <p:grpSpPr>
          <a:xfrm>
            <a:off x="15358034" y="1487757"/>
            <a:ext cx="6894731" cy="9233602"/>
            <a:chOff x="0" y="0"/>
            <a:chExt cx="812800" cy="1088523"/>
          </a:xfrm>
        </p:grpSpPr>
        <p:sp>
          <p:nvSpPr>
            <p:cNvPr id="3" name="Freeform 3">
              <a:extLst>
                <a:ext uri="{FF2B5EF4-FFF2-40B4-BE49-F238E27FC236}">
                  <a16:creationId xmlns:a16="http://schemas.microsoft.com/office/drawing/2014/main" id="{B86B947B-12A4-EFB2-D662-355DCAC076FD}"/>
                </a:ext>
              </a:extLst>
            </p:cNvPr>
            <p:cNvSpPr/>
            <p:nvPr/>
          </p:nvSpPr>
          <p:spPr>
            <a:xfrm>
              <a:off x="0" y="0"/>
              <a:ext cx="812800" cy="1088523"/>
            </a:xfrm>
            <a:custGeom>
              <a:avLst/>
              <a:gdLst/>
              <a:ahLst/>
              <a:cxnLst/>
              <a:rect l="l" t="t" r="r" b="b"/>
              <a:pathLst>
                <a:path w="812800" h="1088523">
                  <a:moveTo>
                    <a:pt x="406400" y="0"/>
                  </a:moveTo>
                  <a:cubicBezTo>
                    <a:pt x="181951" y="0"/>
                    <a:pt x="0" y="243674"/>
                    <a:pt x="0" y="544261"/>
                  </a:cubicBezTo>
                  <a:cubicBezTo>
                    <a:pt x="0" y="844849"/>
                    <a:pt x="181951" y="1088523"/>
                    <a:pt x="406400" y="1088523"/>
                  </a:cubicBezTo>
                  <a:cubicBezTo>
                    <a:pt x="630849" y="1088523"/>
                    <a:pt x="812800" y="844849"/>
                    <a:pt x="812800" y="544261"/>
                  </a:cubicBezTo>
                  <a:cubicBezTo>
                    <a:pt x="812800" y="243674"/>
                    <a:pt x="630849" y="0"/>
                    <a:pt x="406400" y="0"/>
                  </a:cubicBezTo>
                  <a:close/>
                </a:path>
              </a:pathLst>
            </a:custGeom>
            <a:ln w="295275" cap="sq">
              <a:solidFill>
                <a:srgbClr val="A66034">
                  <a:alpha val="18824"/>
                </a:srgbClr>
              </a:solidFill>
              <a:prstDash val="solid"/>
              <a:miter/>
            </a:ln>
          </p:spPr>
          <p:txBody>
            <a:bodyPr/>
            <a:lstStyle/>
            <a:p>
              <a:endParaRPr lang="en-ZA"/>
            </a:p>
          </p:txBody>
        </p:sp>
        <p:sp>
          <p:nvSpPr>
            <p:cNvPr id="4" name="TextBox 4">
              <a:extLst>
                <a:ext uri="{FF2B5EF4-FFF2-40B4-BE49-F238E27FC236}">
                  <a16:creationId xmlns:a16="http://schemas.microsoft.com/office/drawing/2014/main" id="{DFF3EF55-238B-C18C-6168-194D52BA91D9}"/>
                </a:ext>
              </a:extLst>
            </p:cNvPr>
            <p:cNvSpPr txBox="1"/>
            <p:nvPr/>
          </p:nvSpPr>
          <p:spPr>
            <a:xfrm>
              <a:off x="76200" y="63949"/>
              <a:ext cx="660400" cy="922525"/>
            </a:xfrm>
            <a:prstGeom prst="rect">
              <a:avLst/>
            </a:prstGeom>
          </p:spPr>
          <p:txBody>
            <a:bodyPr lIns="15539" tIns="15539" rIns="15539" bIns="15539" rtlCol="0" anchor="ctr"/>
            <a:lstStyle/>
            <a:p>
              <a:pPr algn="ctr">
                <a:lnSpc>
                  <a:spcPts val="1241"/>
                </a:lnSpc>
              </a:pPr>
              <a:endParaRPr/>
            </a:p>
          </p:txBody>
        </p:sp>
      </p:grpSp>
      <p:grpSp>
        <p:nvGrpSpPr>
          <p:cNvPr id="5" name="Group 5">
            <a:extLst>
              <a:ext uri="{FF2B5EF4-FFF2-40B4-BE49-F238E27FC236}">
                <a16:creationId xmlns:a16="http://schemas.microsoft.com/office/drawing/2014/main" id="{FC7B20B5-DFD9-D074-5EC5-968C1428F303}"/>
              </a:ext>
            </a:extLst>
          </p:cNvPr>
          <p:cNvGrpSpPr/>
          <p:nvPr/>
        </p:nvGrpSpPr>
        <p:grpSpPr>
          <a:xfrm>
            <a:off x="-745024" y="490810"/>
            <a:ext cx="19276293" cy="1260841"/>
            <a:chOff x="0" y="0"/>
            <a:chExt cx="8605906" cy="562903"/>
          </a:xfrm>
        </p:grpSpPr>
        <p:sp>
          <p:nvSpPr>
            <p:cNvPr id="6" name="Freeform 6">
              <a:extLst>
                <a:ext uri="{FF2B5EF4-FFF2-40B4-BE49-F238E27FC236}">
                  <a16:creationId xmlns:a16="http://schemas.microsoft.com/office/drawing/2014/main" id="{373F8F56-DE3D-4D8F-DB88-825CEC11A293}"/>
                </a:ext>
              </a:extLst>
            </p:cNvPr>
            <p:cNvSpPr/>
            <p:nvPr/>
          </p:nvSpPr>
          <p:spPr>
            <a:xfrm>
              <a:off x="0" y="0"/>
              <a:ext cx="8605906" cy="562903"/>
            </a:xfrm>
            <a:custGeom>
              <a:avLst/>
              <a:gdLst/>
              <a:ahLst/>
              <a:cxnLst/>
              <a:rect l="l" t="t" r="r" b="b"/>
              <a:pathLst>
                <a:path w="8605906" h="562903">
                  <a:moveTo>
                    <a:pt x="10844" y="0"/>
                  </a:moveTo>
                  <a:lnTo>
                    <a:pt x="8595062" y="0"/>
                  </a:lnTo>
                  <a:cubicBezTo>
                    <a:pt x="8601052" y="0"/>
                    <a:pt x="8605906" y="4855"/>
                    <a:pt x="8605906" y="10844"/>
                  </a:cubicBezTo>
                  <a:lnTo>
                    <a:pt x="8605906" y="552059"/>
                  </a:lnTo>
                  <a:cubicBezTo>
                    <a:pt x="8605906" y="558048"/>
                    <a:pt x="8601052" y="562903"/>
                    <a:pt x="8595062" y="562903"/>
                  </a:cubicBezTo>
                  <a:lnTo>
                    <a:pt x="10844" y="562903"/>
                  </a:lnTo>
                  <a:cubicBezTo>
                    <a:pt x="7968" y="562903"/>
                    <a:pt x="5210" y="561760"/>
                    <a:pt x="3176" y="559727"/>
                  </a:cubicBezTo>
                  <a:cubicBezTo>
                    <a:pt x="1142" y="557693"/>
                    <a:pt x="0" y="554935"/>
                    <a:pt x="0" y="552059"/>
                  </a:cubicBezTo>
                  <a:lnTo>
                    <a:pt x="0" y="10844"/>
                  </a:lnTo>
                  <a:cubicBezTo>
                    <a:pt x="0" y="4855"/>
                    <a:pt x="4855" y="0"/>
                    <a:pt x="10844" y="0"/>
                  </a:cubicBezTo>
                  <a:close/>
                </a:path>
              </a:pathLst>
            </a:custGeom>
            <a:solidFill>
              <a:srgbClr val="AE1950"/>
            </a:solidFill>
            <a:ln w="28575" cap="rnd">
              <a:solidFill>
                <a:srgbClr val="FFFEFE"/>
              </a:solidFill>
              <a:prstDash val="solid"/>
              <a:round/>
            </a:ln>
          </p:spPr>
          <p:txBody>
            <a:bodyPr/>
            <a:lstStyle/>
            <a:p>
              <a:endParaRPr lang="en-ZA"/>
            </a:p>
          </p:txBody>
        </p:sp>
        <p:sp>
          <p:nvSpPr>
            <p:cNvPr id="7" name="TextBox 7">
              <a:extLst>
                <a:ext uri="{FF2B5EF4-FFF2-40B4-BE49-F238E27FC236}">
                  <a16:creationId xmlns:a16="http://schemas.microsoft.com/office/drawing/2014/main" id="{09360819-B50F-A5FB-3B33-70787E242AF7}"/>
                </a:ext>
              </a:extLst>
            </p:cNvPr>
            <p:cNvSpPr txBox="1"/>
            <p:nvPr/>
          </p:nvSpPr>
          <p:spPr>
            <a:xfrm>
              <a:off x="0" y="-38100"/>
              <a:ext cx="8605906" cy="601003"/>
            </a:xfrm>
            <a:prstGeom prst="rect">
              <a:avLst/>
            </a:prstGeom>
          </p:spPr>
          <p:txBody>
            <a:bodyPr lIns="15658" tIns="15658" rIns="15658" bIns="15658" rtlCol="0" anchor="ctr"/>
            <a:lstStyle/>
            <a:p>
              <a:pPr algn="ctr">
                <a:lnSpc>
                  <a:spcPts val="1251"/>
                </a:lnSpc>
              </a:pPr>
              <a:endParaRPr/>
            </a:p>
          </p:txBody>
        </p:sp>
      </p:grpSp>
      <p:grpSp>
        <p:nvGrpSpPr>
          <p:cNvPr id="8" name="Group 8">
            <a:extLst>
              <a:ext uri="{FF2B5EF4-FFF2-40B4-BE49-F238E27FC236}">
                <a16:creationId xmlns:a16="http://schemas.microsoft.com/office/drawing/2014/main" id="{32059FFF-EB97-1010-CCE1-1C3A22559FAA}"/>
              </a:ext>
            </a:extLst>
          </p:cNvPr>
          <p:cNvGrpSpPr/>
          <p:nvPr/>
        </p:nvGrpSpPr>
        <p:grpSpPr>
          <a:xfrm>
            <a:off x="696519" y="7164"/>
            <a:ext cx="2228134" cy="2228134"/>
            <a:chOff x="0" y="0"/>
            <a:chExt cx="812800" cy="812800"/>
          </a:xfrm>
        </p:grpSpPr>
        <p:sp>
          <p:nvSpPr>
            <p:cNvPr id="9" name="Freeform 9">
              <a:extLst>
                <a:ext uri="{FF2B5EF4-FFF2-40B4-BE49-F238E27FC236}">
                  <a16:creationId xmlns:a16="http://schemas.microsoft.com/office/drawing/2014/main" id="{68011192-703F-2862-E5AF-DB6E22181E4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EFE"/>
            </a:solidFill>
            <a:ln cap="sq">
              <a:noFill/>
              <a:prstDash val="solid"/>
              <a:miter/>
            </a:ln>
          </p:spPr>
          <p:txBody>
            <a:bodyPr/>
            <a:lstStyle/>
            <a:p>
              <a:endParaRPr lang="en-ZA"/>
            </a:p>
          </p:txBody>
        </p:sp>
        <p:sp>
          <p:nvSpPr>
            <p:cNvPr id="10" name="TextBox 10">
              <a:extLst>
                <a:ext uri="{FF2B5EF4-FFF2-40B4-BE49-F238E27FC236}">
                  <a16:creationId xmlns:a16="http://schemas.microsoft.com/office/drawing/2014/main" id="{85B7C1FE-3998-5DE7-F919-C3653483C338}"/>
                </a:ext>
              </a:extLst>
            </p:cNvPr>
            <p:cNvSpPr txBox="1"/>
            <p:nvPr/>
          </p:nvSpPr>
          <p:spPr>
            <a:xfrm>
              <a:off x="76200" y="38100"/>
              <a:ext cx="660400" cy="698500"/>
            </a:xfrm>
            <a:prstGeom prst="rect">
              <a:avLst/>
            </a:prstGeom>
          </p:spPr>
          <p:txBody>
            <a:bodyPr lIns="50800" tIns="50800" rIns="50800" bIns="50800" rtlCol="0" anchor="ctr"/>
            <a:lstStyle/>
            <a:p>
              <a:pPr algn="ctr">
                <a:lnSpc>
                  <a:spcPts val="2351"/>
                </a:lnSpc>
              </a:pPr>
              <a:endParaRPr/>
            </a:p>
          </p:txBody>
        </p:sp>
      </p:grpSp>
      <p:sp>
        <p:nvSpPr>
          <p:cNvPr id="11" name="Freeform 11">
            <a:extLst>
              <a:ext uri="{FF2B5EF4-FFF2-40B4-BE49-F238E27FC236}">
                <a16:creationId xmlns:a16="http://schemas.microsoft.com/office/drawing/2014/main" id="{0772FC6E-4D18-8FD0-5B32-ED07E7BF7053}"/>
              </a:ext>
            </a:extLst>
          </p:cNvPr>
          <p:cNvSpPr/>
          <p:nvPr/>
        </p:nvSpPr>
        <p:spPr>
          <a:xfrm>
            <a:off x="696519" y="124024"/>
            <a:ext cx="2223281" cy="1994414"/>
          </a:xfrm>
          <a:custGeom>
            <a:avLst/>
            <a:gdLst/>
            <a:ahLst/>
            <a:cxnLst/>
            <a:rect l="l" t="t" r="r" b="b"/>
            <a:pathLst>
              <a:path w="2223281" h="1994414">
                <a:moveTo>
                  <a:pt x="0" y="0"/>
                </a:moveTo>
                <a:lnTo>
                  <a:pt x="2223281" y="0"/>
                </a:lnTo>
                <a:lnTo>
                  <a:pt x="2223281" y="1994413"/>
                </a:lnTo>
                <a:lnTo>
                  <a:pt x="0" y="1994413"/>
                </a:lnTo>
                <a:lnTo>
                  <a:pt x="0" y="0"/>
                </a:lnTo>
                <a:close/>
              </a:path>
            </a:pathLst>
          </a:custGeom>
          <a:blipFill>
            <a:blip r:embed="rId2"/>
            <a:stretch>
              <a:fillRect l="-25014" t="-6721" r="-41191" b="-56015"/>
            </a:stretch>
          </a:blipFill>
          <a:ln cap="sq">
            <a:noFill/>
            <a:prstDash val="solid"/>
            <a:miter/>
          </a:ln>
        </p:spPr>
        <p:txBody>
          <a:bodyPr/>
          <a:lstStyle/>
          <a:p>
            <a:endParaRPr lang="en-ZA"/>
          </a:p>
        </p:txBody>
      </p:sp>
      <p:sp>
        <p:nvSpPr>
          <p:cNvPr id="12" name="Freeform 12">
            <a:extLst>
              <a:ext uri="{FF2B5EF4-FFF2-40B4-BE49-F238E27FC236}">
                <a16:creationId xmlns:a16="http://schemas.microsoft.com/office/drawing/2014/main" id="{ABD0AC4D-3FD7-0AB3-4760-C40217B3A96F}"/>
              </a:ext>
            </a:extLst>
          </p:cNvPr>
          <p:cNvSpPr/>
          <p:nvPr/>
        </p:nvSpPr>
        <p:spPr>
          <a:xfrm>
            <a:off x="4016571" y="9091155"/>
            <a:ext cx="2787973" cy="790619"/>
          </a:xfrm>
          <a:custGeom>
            <a:avLst/>
            <a:gdLst/>
            <a:ahLst/>
            <a:cxnLst/>
            <a:rect l="l" t="t" r="r" b="b"/>
            <a:pathLst>
              <a:path w="2787973" h="790619">
                <a:moveTo>
                  <a:pt x="0" y="0"/>
                </a:moveTo>
                <a:lnTo>
                  <a:pt x="2787973" y="0"/>
                </a:lnTo>
                <a:lnTo>
                  <a:pt x="2787973" y="790619"/>
                </a:lnTo>
                <a:lnTo>
                  <a:pt x="0" y="790619"/>
                </a:lnTo>
                <a:lnTo>
                  <a:pt x="0" y="0"/>
                </a:lnTo>
                <a:close/>
              </a:path>
            </a:pathLst>
          </a:custGeom>
          <a:blipFill>
            <a:blip r:embed="rId3"/>
            <a:stretch>
              <a:fillRect/>
            </a:stretch>
          </a:blipFill>
        </p:spPr>
        <p:txBody>
          <a:bodyPr/>
          <a:lstStyle/>
          <a:p>
            <a:endParaRPr lang="en-ZA"/>
          </a:p>
        </p:txBody>
      </p:sp>
      <p:sp>
        <p:nvSpPr>
          <p:cNvPr id="13" name="AutoShape 13">
            <a:extLst>
              <a:ext uri="{FF2B5EF4-FFF2-40B4-BE49-F238E27FC236}">
                <a16:creationId xmlns:a16="http://schemas.microsoft.com/office/drawing/2014/main" id="{026196D1-8C3E-263F-ECE8-0D7D4CE79DCB}"/>
              </a:ext>
            </a:extLst>
          </p:cNvPr>
          <p:cNvSpPr/>
          <p:nvPr/>
        </p:nvSpPr>
        <p:spPr>
          <a:xfrm>
            <a:off x="1133183" y="8877764"/>
            <a:ext cx="14224851" cy="0"/>
          </a:xfrm>
          <a:prstGeom prst="line">
            <a:avLst/>
          </a:prstGeom>
          <a:ln w="38100" cap="flat">
            <a:solidFill>
              <a:srgbClr val="AE1950"/>
            </a:solidFill>
            <a:prstDash val="solid"/>
            <a:headEnd type="none" w="sm" len="sm"/>
            <a:tailEnd type="none" w="sm" len="sm"/>
          </a:ln>
        </p:spPr>
        <p:txBody>
          <a:bodyPr/>
          <a:lstStyle/>
          <a:p>
            <a:endParaRPr lang="en-ZA"/>
          </a:p>
        </p:txBody>
      </p:sp>
      <p:sp>
        <p:nvSpPr>
          <p:cNvPr id="19" name="TextBox 19">
            <a:extLst>
              <a:ext uri="{FF2B5EF4-FFF2-40B4-BE49-F238E27FC236}">
                <a16:creationId xmlns:a16="http://schemas.microsoft.com/office/drawing/2014/main" id="{EB65F1F2-C8BF-3A3C-084C-199A65B8CFA4}"/>
              </a:ext>
            </a:extLst>
          </p:cNvPr>
          <p:cNvSpPr txBox="1"/>
          <p:nvPr/>
        </p:nvSpPr>
        <p:spPr>
          <a:xfrm>
            <a:off x="7172423" y="9197667"/>
            <a:ext cx="7376237" cy="558545"/>
          </a:xfrm>
          <a:prstGeom prst="rect">
            <a:avLst/>
          </a:prstGeom>
        </p:spPr>
        <p:txBody>
          <a:bodyPr lIns="0" tIns="0" rIns="0" bIns="0" rtlCol="0" anchor="t">
            <a:spAutoFit/>
          </a:bodyPr>
          <a:lstStyle/>
          <a:p>
            <a:pPr algn="just">
              <a:lnSpc>
                <a:spcPts val="1514"/>
              </a:lnSpc>
            </a:pPr>
            <a:r>
              <a:rPr lang="en-US" sz="1082">
                <a:solidFill>
                  <a:srgbClr val="10344F"/>
                </a:solidFill>
                <a:latin typeface="Avenir Next Thai Modern"/>
                <a:ea typeface="Avenir Next Thai Modern"/>
                <a:cs typeface="Avenir Next Thai Modern"/>
                <a:sym typeface="Avenir Next Thai Modern"/>
              </a:rPr>
              <a:t>Funded by the European Union. Views and opinions expressed are however those of the authors) only and do not necessarily reflect those of the European Union or the European Education and Culture Executive Agency (EACEA). Neither the European Union nor the granting authority can be held responsible for them.</a:t>
            </a:r>
          </a:p>
        </p:txBody>
      </p:sp>
      <p:sp>
        <p:nvSpPr>
          <p:cNvPr id="22" name="TextBox 22">
            <a:extLst>
              <a:ext uri="{FF2B5EF4-FFF2-40B4-BE49-F238E27FC236}">
                <a16:creationId xmlns:a16="http://schemas.microsoft.com/office/drawing/2014/main" id="{C8BADAC7-D711-55D5-205E-EEE0018E7F13}"/>
              </a:ext>
            </a:extLst>
          </p:cNvPr>
          <p:cNvSpPr txBox="1"/>
          <p:nvPr/>
        </p:nvSpPr>
        <p:spPr>
          <a:xfrm>
            <a:off x="3940479" y="881646"/>
            <a:ext cx="14590790" cy="676980"/>
          </a:xfrm>
          <a:prstGeom prst="rect">
            <a:avLst/>
          </a:prstGeom>
        </p:spPr>
        <p:txBody>
          <a:bodyPr wrap="square" lIns="0" tIns="0" rIns="0" bIns="0" rtlCol="0" anchor="t">
            <a:spAutoFit/>
          </a:bodyPr>
          <a:lstStyle/>
          <a:p>
            <a:pPr>
              <a:lnSpc>
                <a:spcPts val="5553"/>
              </a:lnSpc>
            </a:pPr>
            <a:r>
              <a:rPr lang="en-US" sz="3966" b="1" dirty="0">
                <a:solidFill>
                  <a:schemeClr val="bg1"/>
                </a:solidFill>
                <a:latin typeface="Avenir Next Thai Modern Ultra-Bold"/>
                <a:ea typeface="Avenir Next Thai Modern Ultra-Bold"/>
                <a:cs typeface="Avenir Next Thai Modern Ultra-Bold"/>
                <a:sym typeface="Avenir Next Thai Modern Ultra-Bold"/>
              </a:rPr>
              <a:t>INSTITUTIONAL OVERVIEW – Gender (heteronormative)  </a:t>
            </a:r>
          </a:p>
        </p:txBody>
      </p:sp>
      <p:pic>
        <p:nvPicPr>
          <p:cNvPr id="20" name="Picture 19">
            <a:extLst>
              <a:ext uri="{FF2B5EF4-FFF2-40B4-BE49-F238E27FC236}">
                <a16:creationId xmlns:a16="http://schemas.microsoft.com/office/drawing/2014/main" id="{53AAF74D-D78A-0CAE-C5A2-85F9B94ACCB2}"/>
              </a:ext>
            </a:extLst>
          </p:cNvPr>
          <p:cNvPicPr>
            <a:picLocks noChangeAspect="1"/>
          </p:cNvPicPr>
          <p:nvPr/>
        </p:nvPicPr>
        <p:blipFill>
          <a:blip r:embed="rId4"/>
          <a:stretch>
            <a:fillRect/>
          </a:stretch>
        </p:blipFill>
        <p:spPr>
          <a:xfrm>
            <a:off x="1133183" y="3063146"/>
            <a:ext cx="6460039" cy="3657005"/>
          </a:xfrm>
          <a:prstGeom prst="rect">
            <a:avLst/>
          </a:prstGeom>
        </p:spPr>
      </p:pic>
      <p:pic>
        <p:nvPicPr>
          <p:cNvPr id="23" name="Picture 22">
            <a:extLst>
              <a:ext uri="{FF2B5EF4-FFF2-40B4-BE49-F238E27FC236}">
                <a16:creationId xmlns:a16="http://schemas.microsoft.com/office/drawing/2014/main" id="{CB27296A-EC37-E659-FE15-78FD9A480EDE}"/>
              </a:ext>
            </a:extLst>
          </p:cNvPr>
          <p:cNvPicPr>
            <a:picLocks noChangeAspect="1"/>
          </p:cNvPicPr>
          <p:nvPr/>
        </p:nvPicPr>
        <p:blipFill>
          <a:blip r:embed="rId5"/>
          <a:stretch>
            <a:fillRect/>
          </a:stretch>
        </p:blipFill>
        <p:spPr>
          <a:xfrm>
            <a:off x="8416661" y="3446794"/>
            <a:ext cx="6686550" cy="3228975"/>
          </a:xfrm>
          <a:prstGeom prst="rect">
            <a:avLst/>
          </a:prstGeom>
        </p:spPr>
      </p:pic>
    </p:spTree>
    <p:extLst>
      <p:ext uri="{BB962C8B-B14F-4D97-AF65-F5344CB8AC3E}">
        <p14:creationId xmlns:p14="http://schemas.microsoft.com/office/powerpoint/2010/main" val="42846682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285</TotalTime>
  <Words>1735</Words>
  <Application>Microsoft Office PowerPoint</Application>
  <PresentationFormat>Custom</PresentationFormat>
  <Paragraphs>191</Paragraphs>
  <Slides>17</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17</vt:i4>
      </vt:variant>
    </vt:vector>
  </HeadingPairs>
  <TitlesOfParts>
    <vt:vector size="28" baseType="lpstr">
      <vt:lpstr>Holiday</vt:lpstr>
      <vt:lpstr>Arial</vt:lpstr>
      <vt:lpstr>Avenir</vt:lpstr>
      <vt:lpstr>Avenir Next Thai Modern Bold</vt:lpstr>
      <vt:lpstr>Calibri</vt:lpstr>
      <vt:lpstr>Courier New</vt:lpstr>
      <vt:lpstr>Aptos</vt:lpstr>
      <vt:lpstr>Avenir Next Thai Modern</vt:lpstr>
      <vt:lpstr>Wingdings</vt:lpstr>
      <vt:lpstr>Avenir Next Thai Modern Ultra-Bold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dc:title>
  <dc:creator>Levendal, Ruby-Ann (Dr) (Summerstrand Campus South)</dc:creator>
  <cp:lastModifiedBy>Levendal, Ruby-Ann (Dr) (Summerstrand Campus South)</cp:lastModifiedBy>
  <cp:revision>1</cp:revision>
  <cp:lastPrinted>2026-06-12T10:37:42Z</cp:lastPrinted>
  <dcterms:created xsi:type="dcterms:W3CDTF">2006-08-16T00:00:00Z</dcterms:created>
  <dcterms:modified xsi:type="dcterms:W3CDTF">2026-06-12T11:53:21Z</dcterms:modified>
  <dc:identifier>DAHMQ0C0dX8</dc:identifier>
</cp:coreProperties>
</file>