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3" r:id="rId5"/>
    <p:sldId id="312" r:id="rId6"/>
    <p:sldId id="265" r:id="rId7"/>
    <p:sldId id="313" r:id="rId8"/>
    <p:sldId id="314" r:id="rId9"/>
    <p:sldId id="315" r:id="rId10"/>
    <p:sldId id="303" r:id="rId11"/>
    <p:sldId id="321" r:id="rId12"/>
    <p:sldId id="317" r:id="rId13"/>
    <p:sldId id="318" r:id="rId14"/>
    <p:sldId id="319" r:id="rId15"/>
    <p:sldId id="320" r:id="rId16"/>
    <p:sldId id="304" r:id="rId17"/>
    <p:sldId id="302" r:id="rId18"/>
    <p:sldId id="307" r:id="rId19"/>
    <p:sldId id="306" r:id="rId20"/>
    <p:sldId id="322" r:id="rId21"/>
    <p:sldId id="324" r:id="rId22"/>
    <p:sldId id="311" r:id="rId23"/>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000"/>
    <a:srgbClr val="001027"/>
    <a:srgbClr val="9B221F"/>
    <a:srgbClr val="003057"/>
    <a:srgbClr val="57BCE9"/>
    <a:srgbClr val="F14F12"/>
    <a:srgbClr val="6C28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119EF-6D0C-4E43-8A57-0E7C65D55527}" v="7" dt="2024-01-15T10:48:30.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42"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74168-68B6-FF4A-5360-568BD840F8FD}"/>
              </a:ext>
            </a:extLst>
          </p:cNvPr>
          <p:cNvSpPr/>
          <p:nvPr userDrawn="1"/>
        </p:nvSpPr>
        <p:spPr>
          <a:xfrm>
            <a:off x="0" y="-1588"/>
            <a:ext cx="12192000" cy="6859588"/>
          </a:xfrm>
          <a:prstGeom prst="rect">
            <a:avLst/>
          </a:prstGeom>
          <a:solidFill>
            <a:srgbClr val="0010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6">
            <a:extLst>
              <a:ext uri="{FF2B5EF4-FFF2-40B4-BE49-F238E27FC236}">
                <a16:creationId xmlns:a16="http://schemas.microsoft.com/office/drawing/2014/main" id="{68C42986-4655-48FD-993E-8694F6DCB3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2734" y="973139"/>
            <a:ext cx="5712884"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815413" y="3717032"/>
            <a:ext cx="10465163" cy="648072"/>
          </a:xfrm>
        </p:spPr>
        <p:txBody>
          <a:bodyPr/>
          <a:lstStyle>
            <a:lvl1pPr algn="ctr">
              <a:defRPr sz="3600">
                <a:solidFill>
                  <a:schemeClr val="bg1"/>
                </a:solidFill>
              </a:defRPr>
            </a:lvl1pPr>
          </a:lstStyle>
          <a:p>
            <a:r>
              <a:rPr lang="en-GB" dirty="0"/>
              <a:t>Click to edit Master title style</a:t>
            </a:r>
          </a:p>
        </p:txBody>
      </p:sp>
      <p:sp>
        <p:nvSpPr>
          <p:cNvPr id="3075" name="Rectangle 3"/>
          <p:cNvSpPr>
            <a:spLocks noGrp="1" noChangeArrowheads="1"/>
          </p:cNvSpPr>
          <p:nvPr>
            <p:ph type="subTitle" idx="1"/>
          </p:nvPr>
        </p:nvSpPr>
        <p:spPr>
          <a:xfrm>
            <a:off x="815413" y="4509120"/>
            <a:ext cx="10465163" cy="1944290"/>
          </a:xfrm>
        </p:spPr>
        <p:txBody>
          <a:bodyPr/>
          <a:lstStyle>
            <a:lvl1pPr marL="0" indent="0" algn="ctr">
              <a:buFont typeface="Wingdings" pitchFamily="2" charset="2"/>
              <a:buNone/>
              <a:defRPr>
                <a:solidFill>
                  <a:schemeClr val="bg1"/>
                </a:solidFill>
              </a:defRPr>
            </a:lvl1pPr>
          </a:lstStyle>
          <a:p>
            <a:r>
              <a:rPr lang="en-GB" dirty="0"/>
              <a:t>Click to edit Master subtitle style</a:t>
            </a:r>
          </a:p>
        </p:txBody>
      </p:sp>
    </p:spTree>
    <p:extLst>
      <p:ext uri="{BB962C8B-B14F-4D97-AF65-F5344CB8AC3E}">
        <p14:creationId xmlns:p14="http://schemas.microsoft.com/office/powerpoint/2010/main" val="412478434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195" y="404664"/>
            <a:ext cx="10838036" cy="792162"/>
          </a:xfrm>
        </p:spPr>
        <p:txBody>
          <a:bodyPr/>
          <a:lstStyle/>
          <a:p>
            <a:r>
              <a:rPr lang="en-US" dirty="0"/>
              <a:t>Click to edit Master title style</a:t>
            </a:r>
          </a:p>
        </p:txBody>
      </p:sp>
      <p:sp>
        <p:nvSpPr>
          <p:cNvPr id="3" name="Vertical Text Placeholder 2"/>
          <p:cNvSpPr>
            <a:spLocks noGrp="1"/>
          </p:cNvSpPr>
          <p:nvPr>
            <p:ph type="body" orient="vert" idx="1"/>
          </p:nvPr>
        </p:nvSpPr>
        <p:spPr>
          <a:xfrm>
            <a:off x="623394" y="1484785"/>
            <a:ext cx="10849205" cy="4641379"/>
          </a:xfrm>
        </p:spPr>
        <p:txBody>
          <a:bodyPr vert="eaVert"/>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7971447"/>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7208" y="332657"/>
            <a:ext cx="2691401" cy="5793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3394" y="332657"/>
            <a:ext cx="7885263" cy="5793507"/>
          </a:xfrm>
        </p:spPr>
        <p:txBody>
          <a:bodyPr vert="eaVert"/>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9387015"/>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6B79AD-4DC5-C675-D75F-4FB4893A5CE0}"/>
              </a:ext>
            </a:extLst>
          </p:cNvPr>
          <p:cNvSpPr>
            <a:spLocks noChangeArrowheads="1"/>
          </p:cNvSpPr>
          <p:nvPr userDrawn="1"/>
        </p:nvSpPr>
        <p:spPr bwMode="auto">
          <a:xfrm>
            <a:off x="0" y="-1588"/>
            <a:ext cx="12192000" cy="6919913"/>
          </a:xfrm>
          <a:prstGeom prst="rect">
            <a:avLst/>
          </a:prstGeom>
          <a:solidFill>
            <a:srgbClr val="FEC000"/>
          </a:solidFill>
          <a:ln>
            <a:noFill/>
          </a:ln>
          <a:effectLst>
            <a:outerShdw blurRad="40000" dist="23000" dir="5400000" rotWithShape="0">
              <a:srgbClr val="808080">
                <a:alpha val="34999"/>
              </a:srgbClr>
            </a:outerShdw>
          </a:effectLst>
        </p:spPr>
        <p:txBody>
          <a:bodyPr anchor="ctr"/>
          <a:lstStyle/>
          <a:p>
            <a:pPr algn="ctr" eaLnBrk="1" hangingPunct="1">
              <a:defRPr/>
            </a:pPr>
            <a:endParaRPr lang="en-US" dirty="0">
              <a:solidFill>
                <a:schemeClr val="lt1"/>
              </a:solidFill>
              <a:latin typeface="+mn-lt"/>
              <a:ea typeface="+mn-ea"/>
            </a:endParaRPr>
          </a:p>
        </p:txBody>
      </p:sp>
      <p:sp>
        <p:nvSpPr>
          <p:cNvPr id="4" name="Text Placeholder 8"/>
          <p:cNvSpPr>
            <a:spLocks noGrp="1"/>
          </p:cNvSpPr>
          <p:nvPr>
            <p:ph type="body" sz="quarter" idx="10"/>
          </p:nvPr>
        </p:nvSpPr>
        <p:spPr>
          <a:xfrm>
            <a:off x="3206752" y="319701"/>
            <a:ext cx="5835649" cy="6331827"/>
          </a:xfrm>
          <a:prstGeom prst="rect">
            <a:avLst/>
          </a:prstGeom>
        </p:spPr>
        <p:txBody>
          <a:bodyPr tIns="0" bIns="748800" anchor="ctr" anchorCtr="1"/>
          <a:lstStyle>
            <a:lvl1pPr marL="0" indent="0" algn="l">
              <a:lnSpc>
                <a:spcPct val="100000"/>
              </a:lnSpc>
              <a:spcBef>
                <a:spcPts val="0"/>
              </a:spcBef>
              <a:spcAft>
                <a:spcPts val="0"/>
              </a:spcAft>
              <a:buFontTx/>
              <a:buNone/>
              <a:defRPr>
                <a:solidFill>
                  <a:schemeClr val="bg1"/>
                </a:solidFill>
                <a:latin typeface="Avenir Medium"/>
                <a:cs typeface="Avenir Medium"/>
              </a:defRPr>
            </a:lvl1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0926593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DA08D2-D1E9-100E-96F2-5A563C88C8B8}"/>
              </a:ext>
            </a:extLst>
          </p:cNvPr>
          <p:cNvSpPr/>
          <p:nvPr userDrawn="1"/>
        </p:nvSpPr>
        <p:spPr>
          <a:xfrm>
            <a:off x="-452967" y="-255588"/>
            <a:ext cx="13097933" cy="7369176"/>
          </a:xfrm>
          <a:prstGeom prst="rect">
            <a:avLst/>
          </a:prstGeom>
          <a:solidFill>
            <a:srgbClr val="001027"/>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Text Placeholder 8"/>
          <p:cNvSpPr>
            <a:spLocks noGrp="1"/>
          </p:cNvSpPr>
          <p:nvPr>
            <p:ph type="body" sz="quarter" idx="10"/>
          </p:nvPr>
        </p:nvSpPr>
        <p:spPr>
          <a:xfrm>
            <a:off x="3206752" y="967979"/>
            <a:ext cx="5835649" cy="5683548"/>
          </a:xfrm>
          <a:prstGeom prst="rect">
            <a:avLst/>
          </a:prstGeom>
        </p:spPr>
        <p:txBody>
          <a:bodyPr tIns="0" bIns="748800" anchor="ctr" anchorCtr="1"/>
          <a:lstStyle>
            <a:lvl1pPr marL="0" indent="0" algn="l">
              <a:lnSpc>
                <a:spcPct val="100000"/>
              </a:lnSpc>
              <a:spcBef>
                <a:spcPts val="0"/>
              </a:spcBef>
              <a:spcAft>
                <a:spcPts val="0"/>
              </a:spcAft>
              <a:buFontTx/>
              <a:buNone/>
              <a:defRPr sz="3200">
                <a:solidFill>
                  <a:schemeClr val="bg1"/>
                </a:solidFill>
                <a:latin typeface="Avenir Medium"/>
                <a:cs typeface="Avenir Medium"/>
              </a:defRPr>
            </a:lvl1pPr>
          </a:lstStyle>
          <a:p>
            <a:r>
              <a:rPr lang="en-US" dirty="0"/>
              <a:t>Thank You</a:t>
            </a:r>
            <a:endParaRPr lang="en-GB" dirty="0"/>
          </a:p>
        </p:txBody>
      </p:sp>
    </p:spTree>
    <p:extLst>
      <p:ext uri="{BB962C8B-B14F-4D97-AF65-F5344CB8AC3E}">
        <p14:creationId xmlns:p14="http://schemas.microsoft.com/office/powerpoint/2010/main" val="134258954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4" descr="Slogan Slide (4-3).jpg">
            <a:extLst>
              <a:ext uri="{FF2B5EF4-FFF2-40B4-BE49-F238E27FC236}">
                <a16:creationId xmlns:a16="http://schemas.microsoft.com/office/drawing/2014/main" id="{DD40E5D6-311C-A18D-6500-ECC1283E4C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199" y="-49213"/>
            <a:ext cx="12367684"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7461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71B2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7990E2-7955-E3DF-E4E3-93C26D3AFA19}"/>
              </a:ext>
            </a:extLst>
          </p:cNvPr>
          <p:cNvSpPr/>
          <p:nvPr userDrawn="1"/>
        </p:nvSpPr>
        <p:spPr>
          <a:xfrm>
            <a:off x="0" y="-1588"/>
            <a:ext cx="12192000" cy="6859588"/>
          </a:xfrm>
          <a:prstGeom prst="rect">
            <a:avLst/>
          </a:prstGeom>
          <a:solidFill>
            <a:srgbClr val="0B131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5">
            <a:extLst>
              <a:ext uri="{FF2B5EF4-FFF2-40B4-BE49-F238E27FC236}">
                <a16:creationId xmlns:a16="http://schemas.microsoft.com/office/drawing/2014/main" id="{5490F440-A0AD-734C-0936-9D2C4FE051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55534" y="1038225"/>
            <a:ext cx="408093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86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FEC000"/>
              </a:buClr>
              <a:buSzPct val="80000"/>
              <a:defRPr sz="2000">
                <a:latin typeface="Avenir Book"/>
              </a:defRPr>
            </a:lvl1pPr>
            <a:lvl2pPr>
              <a:buClr>
                <a:srgbClr val="FEC000"/>
              </a:buClr>
              <a:buSzPct val="80000"/>
              <a:defRPr sz="2000">
                <a:latin typeface="Avenir Book"/>
              </a:defRPr>
            </a:lvl2pPr>
            <a:lvl3pPr>
              <a:buClr>
                <a:srgbClr val="FEC000"/>
              </a:buClr>
              <a:buSzPct val="80000"/>
              <a:defRPr sz="2000">
                <a:latin typeface="Avenir Book"/>
              </a:defRPr>
            </a:lvl3pPr>
            <a:lvl4pPr>
              <a:buClr>
                <a:srgbClr val="FEC000"/>
              </a:buClr>
              <a:buSzPct val="80000"/>
              <a:defRPr sz="2000">
                <a:latin typeface="Avenir Book"/>
              </a:defRPr>
            </a:lvl4pPr>
            <a:lvl5pPr>
              <a:buClr>
                <a:srgbClr val="FEC000"/>
              </a:buClr>
              <a:buSzPct val="80000"/>
              <a:defRPr sz="2000">
                <a:latin typeface="Avenir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15893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i="0"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452599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1137237" cy="792162"/>
          </a:xfrm>
        </p:spPr>
        <p:txBody>
          <a:bodyPr/>
          <a:lstStyle/>
          <a:p>
            <a:r>
              <a:rPr lang="en-US"/>
              <a:t>Click to edit Master title style</a:t>
            </a:r>
          </a:p>
        </p:txBody>
      </p:sp>
      <p:sp>
        <p:nvSpPr>
          <p:cNvPr id="3" name="Content Placeholder 2"/>
          <p:cNvSpPr>
            <a:spLocks noGrp="1"/>
          </p:cNvSpPr>
          <p:nvPr>
            <p:ph sz="half" idx="1"/>
          </p:nvPr>
        </p:nvSpPr>
        <p:spPr>
          <a:xfrm>
            <a:off x="431371" y="1340768"/>
            <a:ext cx="5376763" cy="4785395"/>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4" y="1340768"/>
            <a:ext cx="5568951" cy="4785395"/>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339007"/>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200" b="0" i="0" baseline="0">
                <a:solidFill>
                  <a:srgbClr val="FEC000"/>
                </a:solidFill>
                <a:latin typeface="Avenir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200" b="0" i="0" baseline="0">
                <a:solidFill>
                  <a:srgbClr val="FEC000"/>
                </a:solidFill>
                <a:latin typeface="Avenir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068751"/>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2654237"/>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743027"/>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403" y="620688"/>
            <a:ext cx="3836663" cy="1093032"/>
          </a:xfrm>
        </p:spPr>
        <p:txBody>
          <a:bodyPr anchor="t"/>
          <a:lstStyle>
            <a:lvl1pPr algn="l">
              <a:defRPr sz="2200" b="1">
                <a:solidFill>
                  <a:srgbClr val="FEC000"/>
                </a:solidFill>
                <a:latin typeface="Avenir Black"/>
              </a:defRPr>
            </a:lvl1pPr>
          </a:lstStyle>
          <a:p>
            <a:r>
              <a:rPr lang="en-US"/>
              <a:t>Click to edit Master title style</a:t>
            </a:r>
          </a:p>
        </p:txBody>
      </p:sp>
      <p:sp>
        <p:nvSpPr>
          <p:cNvPr id="3" name="Content Placeholder 2"/>
          <p:cNvSpPr>
            <a:spLocks noGrp="1"/>
          </p:cNvSpPr>
          <p:nvPr>
            <p:ph idx="1"/>
          </p:nvPr>
        </p:nvSpPr>
        <p:spPr>
          <a:xfrm>
            <a:off x="4953308" y="620689"/>
            <a:ext cx="6519289" cy="5505475"/>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9402" y="1713720"/>
            <a:ext cx="3836663" cy="44124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1400164"/>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0" i="0" baseline="0">
                <a:solidFill>
                  <a:srgbClr val="FEC000"/>
                </a:solidFill>
                <a:latin typeface="Avenir Black"/>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919983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266018-9D76-0F32-5BD3-2504DF2D10A9}"/>
              </a:ext>
            </a:extLst>
          </p:cNvPr>
          <p:cNvSpPr>
            <a:spLocks noGrp="1" noChangeArrowheads="1"/>
          </p:cNvSpPr>
          <p:nvPr>
            <p:ph type="title"/>
          </p:nvPr>
        </p:nvSpPr>
        <p:spPr bwMode="auto">
          <a:xfrm>
            <a:off x="431800" y="404813"/>
            <a:ext cx="11328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B50CB4FB-430C-CFEB-8D8D-6239FF025278}"/>
              </a:ext>
            </a:extLst>
          </p:cNvPr>
          <p:cNvSpPr>
            <a:spLocks noGrp="1" noChangeArrowheads="1"/>
          </p:cNvSpPr>
          <p:nvPr>
            <p:ph type="body" idx="1"/>
          </p:nvPr>
        </p:nvSpPr>
        <p:spPr bwMode="auto">
          <a:xfrm>
            <a:off x="431801" y="1484313"/>
            <a:ext cx="113411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pic>
        <p:nvPicPr>
          <p:cNvPr id="1028" name="Picture 5">
            <a:extLst>
              <a:ext uri="{FF2B5EF4-FFF2-40B4-BE49-F238E27FC236}">
                <a16:creationId xmlns:a16="http://schemas.microsoft.com/office/drawing/2014/main" id="{2AF3B56A-18D2-A706-8155-28CA9C6994D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223000"/>
            <a:ext cx="1219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1" r:id="rId15"/>
  </p:sldLayoutIdLst>
  <p:txStyles>
    <p:titleStyle>
      <a:lvl1pPr algn="l" rtl="0" eaLnBrk="0" fontAlgn="base" hangingPunct="0">
        <a:spcBef>
          <a:spcPct val="0"/>
        </a:spcBef>
        <a:spcAft>
          <a:spcPct val="0"/>
        </a:spcAft>
        <a:defRPr sz="4000">
          <a:solidFill>
            <a:srgbClr val="001027"/>
          </a:solidFill>
          <a:latin typeface="Avenir Medium"/>
          <a:ea typeface="ＭＳ Ｐゴシック" charset="0"/>
          <a:cs typeface="+mj-cs"/>
        </a:defRPr>
      </a:lvl1pPr>
      <a:lvl2pPr algn="l" rtl="0" eaLnBrk="0" fontAlgn="base" hangingPunct="0">
        <a:spcBef>
          <a:spcPct val="0"/>
        </a:spcBef>
        <a:spcAft>
          <a:spcPct val="0"/>
        </a:spcAft>
        <a:defRPr sz="4000">
          <a:solidFill>
            <a:srgbClr val="001027"/>
          </a:solidFill>
          <a:latin typeface="Avenir Medium" charset="0"/>
          <a:ea typeface="ＭＳ Ｐゴシック" charset="0"/>
        </a:defRPr>
      </a:lvl2pPr>
      <a:lvl3pPr algn="l" rtl="0" eaLnBrk="0" fontAlgn="base" hangingPunct="0">
        <a:spcBef>
          <a:spcPct val="0"/>
        </a:spcBef>
        <a:spcAft>
          <a:spcPct val="0"/>
        </a:spcAft>
        <a:defRPr sz="4000">
          <a:solidFill>
            <a:srgbClr val="001027"/>
          </a:solidFill>
          <a:latin typeface="Avenir Medium" charset="0"/>
          <a:ea typeface="ＭＳ Ｐゴシック" charset="0"/>
        </a:defRPr>
      </a:lvl3pPr>
      <a:lvl4pPr algn="l" rtl="0" eaLnBrk="0" fontAlgn="base" hangingPunct="0">
        <a:spcBef>
          <a:spcPct val="0"/>
        </a:spcBef>
        <a:spcAft>
          <a:spcPct val="0"/>
        </a:spcAft>
        <a:defRPr sz="4000">
          <a:solidFill>
            <a:srgbClr val="001027"/>
          </a:solidFill>
          <a:latin typeface="Avenir Medium" charset="0"/>
          <a:ea typeface="ＭＳ Ｐゴシック" charset="0"/>
        </a:defRPr>
      </a:lvl4pPr>
      <a:lvl5pPr algn="l" rtl="0" eaLnBrk="0" fontAlgn="base" hangingPunct="0">
        <a:spcBef>
          <a:spcPct val="0"/>
        </a:spcBef>
        <a:spcAft>
          <a:spcPct val="0"/>
        </a:spcAft>
        <a:defRPr sz="4000">
          <a:solidFill>
            <a:srgbClr val="001027"/>
          </a:solidFill>
          <a:latin typeface="Avenir Medium" charset="0"/>
          <a:ea typeface="ＭＳ Ｐゴシック"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173038" indent="-173038" algn="l" rtl="0" eaLnBrk="0" fontAlgn="base" hangingPunct="0">
        <a:spcBef>
          <a:spcPct val="20000"/>
        </a:spcBef>
        <a:spcAft>
          <a:spcPct val="0"/>
        </a:spcAft>
        <a:buClr>
          <a:srgbClr val="FEC000"/>
        </a:buClr>
        <a:buSzPct val="75000"/>
        <a:buFont typeface="Wingdings" panose="05000000000000000000" pitchFamily="2" charset="2"/>
        <a:buChar char="§"/>
        <a:defRPr sz="2000">
          <a:solidFill>
            <a:schemeClr val="tx1"/>
          </a:solidFill>
          <a:latin typeface="Avenir Book"/>
          <a:ea typeface="ＭＳ Ｐゴシック" charset="0"/>
          <a:cs typeface="+mn-cs"/>
        </a:defRPr>
      </a:lvl1pPr>
      <a:lvl2pPr marL="347663" indent="-173038" algn="l" rtl="0" eaLnBrk="0" fontAlgn="base" hangingPunct="0">
        <a:spcBef>
          <a:spcPct val="20000"/>
        </a:spcBef>
        <a:spcAft>
          <a:spcPct val="0"/>
        </a:spcAft>
        <a:buClr>
          <a:srgbClr val="FEC000"/>
        </a:buClr>
        <a:buSzPct val="75000"/>
        <a:buChar char="•"/>
        <a:defRPr sz="2000">
          <a:solidFill>
            <a:schemeClr val="tx1"/>
          </a:solidFill>
          <a:latin typeface="Avenir Book"/>
          <a:ea typeface="ＭＳ Ｐゴシック" charset="0"/>
        </a:defRPr>
      </a:lvl2pPr>
      <a:lvl3pPr marL="547688" indent="-198438" algn="l" rtl="0" eaLnBrk="0" fontAlgn="base" hangingPunct="0">
        <a:spcBef>
          <a:spcPct val="20000"/>
        </a:spcBef>
        <a:spcAft>
          <a:spcPct val="0"/>
        </a:spcAft>
        <a:buClr>
          <a:srgbClr val="FEC000"/>
        </a:buClr>
        <a:buSzPct val="75000"/>
        <a:buFont typeface="Arial" panose="020B0604020202020204" pitchFamily="34" charset="0"/>
        <a:buChar char="-"/>
        <a:defRPr sz="2000">
          <a:solidFill>
            <a:schemeClr val="tx1"/>
          </a:solidFill>
          <a:latin typeface="Avenir Book"/>
          <a:ea typeface="ＭＳ Ｐゴシック" charset="0"/>
        </a:defRPr>
      </a:lvl3pPr>
      <a:lvl4pPr marL="16002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5pPr>
      <a:lvl6pPr marL="25146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36F61EEE-993D-78DE-A1AA-4C6819E75D6D}"/>
              </a:ext>
            </a:extLst>
          </p:cNvPr>
          <p:cNvSpPr txBox="1">
            <a:spLocks/>
          </p:cNvSpPr>
          <p:nvPr/>
        </p:nvSpPr>
        <p:spPr bwMode="auto">
          <a:xfrm>
            <a:off x="1919288" y="3573463"/>
            <a:ext cx="82296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defTabSz="45720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defTabSz="4572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defTabSz="4572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4800" b="1" u="sng" dirty="0">
                <a:solidFill>
                  <a:srgbClr val="FFC000"/>
                </a:solidFill>
                <a:latin typeface="Avenir Medium" charset="0"/>
              </a:rPr>
              <a:t>Singamadoda?</a:t>
            </a:r>
          </a:p>
          <a:p>
            <a:pPr algn="ctr" eaLnBrk="1" hangingPunct="1">
              <a:spcBef>
                <a:spcPct val="0"/>
              </a:spcBef>
              <a:buClrTx/>
              <a:buSzTx/>
              <a:buFontTx/>
              <a:buNone/>
            </a:pPr>
            <a:r>
              <a:rPr lang="en-US" altLang="en-US" sz="4400" b="1" i="1" dirty="0">
                <a:solidFill>
                  <a:srgbClr val="FFC000"/>
                </a:solidFill>
                <a:latin typeface="Avenir Medium" charset="0"/>
              </a:rPr>
              <a:t>Redefining Positive Masculinity:</a:t>
            </a:r>
          </a:p>
          <a:p>
            <a:pPr algn="ctr" eaLnBrk="1" hangingPunct="1">
              <a:spcBef>
                <a:spcPct val="0"/>
              </a:spcBef>
              <a:buClrTx/>
              <a:buSzTx/>
              <a:buFontTx/>
              <a:buNone/>
            </a:pPr>
            <a:endParaRPr lang="en-US" altLang="en-US" sz="4400" b="1" dirty="0">
              <a:solidFill>
                <a:srgbClr val="FFC000"/>
              </a:solidFill>
              <a:latin typeface="Avenir Medium" charset="0"/>
            </a:endParaRPr>
          </a:p>
        </p:txBody>
      </p:sp>
      <p:sp>
        <p:nvSpPr>
          <p:cNvPr id="18435" name="TextBox 1">
            <a:extLst>
              <a:ext uri="{FF2B5EF4-FFF2-40B4-BE49-F238E27FC236}">
                <a16:creationId xmlns:a16="http://schemas.microsoft.com/office/drawing/2014/main" id="{A29360C1-39D0-ED91-CC99-63C942AACAE2}"/>
              </a:ext>
            </a:extLst>
          </p:cNvPr>
          <p:cNvSpPr txBox="1">
            <a:spLocks noChangeArrowheads="1"/>
          </p:cNvSpPr>
          <p:nvPr/>
        </p:nvSpPr>
        <p:spPr bwMode="auto">
          <a:xfrm>
            <a:off x="4007769" y="6093297"/>
            <a:ext cx="4569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ZA" altLang="en-US" sz="2400" b="1" dirty="0">
                <a:solidFill>
                  <a:schemeClr val="bg1"/>
                </a:solidFill>
                <a:latin typeface="Avenir Medium" charset="0"/>
              </a:rPr>
              <a:t>Dan Danisa: Transformation Office</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ED71017-EF08-467C-71D5-A13E495A4E5D}"/>
              </a:ext>
            </a:extLst>
          </p:cNvPr>
          <p:cNvSpPr txBox="1">
            <a:spLocks noChangeArrowheads="1"/>
          </p:cNvSpPr>
          <p:nvPr/>
        </p:nvSpPr>
        <p:spPr bwMode="auto">
          <a:xfrm>
            <a:off x="1524000" y="-30336"/>
            <a:ext cx="9144000" cy="711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p:txBody>
      </p:sp>
      <p:sp>
        <p:nvSpPr>
          <p:cNvPr id="23555" name="Text Box 3">
            <a:extLst>
              <a:ext uri="{FF2B5EF4-FFF2-40B4-BE49-F238E27FC236}">
                <a16:creationId xmlns:a16="http://schemas.microsoft.com/office/drawing/2014/main" id="{3E02D44A-8B9A-533E-5052-8AF6BB338974}"/>
              </a:ext>
            </a:extLst>
          </p:cNvPr>
          <p:cNvSpPr txBox="1">
            <a:spLocks noChangeArrowheads="1"/>
          </p:cNvSpPr>
          <p:nvPr/>
        </p:nvSpPr>
        <p:spPr bwMode="auto">
          <a:xfrm>
            <a:off x="2135560" y="423863"/>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u="sng" dirty="0">
                <a:latin typeface="Avenir Medium" charset="0"/>
              </a:rPr>
              <a:t>Background: Why this program?</a:t>
            </a:r>
            <a:endParaRPr lang="en-US" altLang="en-US" sz="4000" u="sng" dirty="0">
              <a:latin typeface="Avenir Medium" charset="0"/>
            </a:endParaRPr>
          </a:p>
        </p:txBody>
      </p:sp>
      <p:sp>
        <p:nvSpPr>
          <p:cNvPr id="23556" name="Line 5">
            <a:extLst>
              <a:ext uri="{FF2B5EF4-FFF2-40B4-BE49-F238E27FC236}">
                <a16:creationId xmlns:a16="http://schemas.microsoft.com/office/drawing/2014/main" id="{E28F41D3-C08D-04D5-84D0-840905259C6F}"/>
              </a:ext>
            </a:extLst>
          </p:cNvPr>
          <p:cNvSpPr>
            <a:spLocks noChangeShapeType="1"/>
          </p:cNvSpPr>
          <p:nvPr/>
        </p:nvSpPr>
        <p:spPr bwMode="auto">
          <a:xfrm>
            <a:off x="2781300" y="1125538"/>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E9EEF039-2431-2646-5401-2BB959327E84}"/>
              </a:ext>
            </a:extLst>
          </p:cNvPr>
          <p:cNvSpPr txBox="1"/>
          <p:nvPr/>
        </p:nvSpPr>
        <p:spPr>
          <a:xfrm>
            <a:off x="1991544" y="1131750"/>
            <a:ext cx="8208912" cy="5078313"/>
          </a:xfrm>
          <a:prstGeom prst="rect">
            <a:avLst/>
          </a:prstGeom>
          <a:noFill/>
        </p:spPr>
        <p:txBody>
          <a:bodyPr wrap="square" rtlCol="0">
            <a:spAutoFit/>
          </a:bodyPr>
          <a:lstStyle/>
          <a:p>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This damaging behaviour, and the script of patriarchy are taught and reinforced through violent policing from family structures, peer groups, schooling systems, cultural settings, and religious beliefs. (Barker, 2018) </a:t>
            </a:r>
          </a:p>
          <a:p>
            <a:endParaRPr lang="en-ZA" b="1" dirty="0">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For example, young boys will be shamed by their friends, older siblings and even parents, if they are found playing with dolls, being timid, crying or displaying behaviour deemed too girly. </a:t>
            </a:r>
          </a:p>
          <a:p>
            <a:endParaRPr lang="en-ZA" b="1" dirty="0">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As such, society tends to raise angry, and emotionally detached men who feel they must assert their manhood – dominance and control at every turn. (Safety and Violence Initiative, 2019</a:t>
            </a:r>
            <a:r>
              <a:rPr lang="en-ZA" b="1" dirty="0">
                <a:solidFill>
                  <a:srgbClr val="001027"/>
                </a:solidFill>
                <a:ea typeface="Calibri" panose="020F0502020204030204" pitchFamily="34" charset="0"/>
              </a:rPr>
              <a:t>)</a:t>
            </a:r>
          </a:p>
          <a:p>
            <a:pPr marL="285750" indent="-285750">
              <a:buFont typeface="Wingdings" panose="05000000000000000000" pitchFamily="2" charset="2"/>
              <a:buChar char="v"/>
            </a:pP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ea typeface="Calibri" panose="020F0502020204030204" pitchFamily="34" charset="0"/>
            </a:endParaRPr>
          </a:p>
          <a:p>
            <a:pPr marL="285750" indent="-285750">
              <a:buFont typeface="Wingdings" panose="05000000000000000000" pitchFamily="2" charset="2"/>
              <a:buChar char="v"/>
            </a:pPr>
            <a:endParaRPr lang="en-ZA" i="1" dirty="0">
              <a:solidFill>
                <a:srgbClr val="050505"/>
              </a:solidFill>
              <a:ea typeface="Calibri" panose="020F0502020204030204" pitchFamily="34" charset="0"/>
            </a:endParaRPr>
          </a:p>
          <a:p>
            <a:pPr marL="285750" indent="-285750">
              <a:buFont typeface="Wingdings" panose="05000000000000000000" pitchFamily="2" charset="2"/>
              <a:buChar char="v"/>
            </a:pPr>
            <a:endParaRPr lang="en-ZA"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v"/>
            </a:pPr>
            <a:endParaRPr lang="en-ZA" dirty="0"/>
          </a:p>
        </p:txBody>
      </p:sp>
    </p:spTree>
    <p:extLst>
      <p:ext uri="{BB962C8B-B14F-4D97-AF65-F5344CB8AC3E}">
        <p14:creationId xmlns:p14="http://schemas.microsoft.com/office/powerpoint/2010/main" val="3691573240"/>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ED71017-EF08-467C-71D5-A13E495A4E5D}"/>
              </a:ext>
            </a:extLst>
          </p:cNvPr>
          <p:cNvSpPr txBox="1">
            <a:spLocks noChangeArrowheads="1"/>
          </p:cNvSpPr>
          <p:nvPr/>
        </p:nvSpPr>
        <p:spPr bwMode="auto">
          <a:xfrm>
            <a:off x="1524000" y="-30336"/>
            <a:ext cx="9144000" cy="711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p:txBody>
      </p:sp>
      <p:sp>
        <p:nvSpPr>
          <p:cNvPr id="23555" name="Text Box 3">
            <a:extLst>
              <a:ext uri="{FF2B5EF4-FFF2-40B4-BE49-F238E27FC236}">
                <a16:creationId xmlns:a16="http://schemas.microsoft.com/office/drawing/2014/main" id="{3E02D44A-8B9A-533E-5052-8AF6BB338974}"/>
              </a:ext>
            </a:extLst>
          </p:cNvPr>
          <p:cNvSpPr txBox="1">
            <a:spLocks noChangeArrowheads="1"/>
          </p:cNvSpPr>
          <p:nvPr/>
        </p:nvSpPr>
        <p:spPr bwMode="auto">
          <a:xfrm>
            <a:off x="2135560" y="423863"/>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u="sng" dirty="0">
                <a:latin typeface="Avenir Medium" charset="0"/>
              </a:rPr>
              <a:t>Background: Continued…</a:t>
            </a:r>
            <a:endParaRPr lang="en-US" altLang="en-US" sz="4000" u="sng" dirty="0">
              <a:latin typeface="Avenir Medium" charset="0"/>
            </a:endParaRPr>
          </a:p>
        </p:txBody>
      </p:sp>
      <p:sp>
        <p:nvSpPr>
          <p:cNvPr id="23556" name="Line 5">
            <a:extLst>
              <a:ext uri="{FF2B5EF4-FFF2-40B4-BE49-F238E27FC236}">
                <a16:creationId xmlns:a16="http://schemas.microsoft.com/office/drawing/2014/main" id="{E28F41D3-C08D-04D5-84D0-840905259C6F}"/>
              </a:ext>
            </a:extLst>
          </p:cNvPr>
          <p:cNvSpPr>
            <a:spLocks noChangeShapeType="1"/>
          </p:cNvSpPr>
          <p:nvPr/>
        </p:nvSpPr>
        <p:spPr bwMode="auto">
          <a:xfrm>
            <a:off x="2781300" y="1125538"/>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E9EEF039-2431-2646-5401-2BB959327E84}"/>
              </a:ext>
            </a:extLst>
          </p:cNvPr>
          <p:cNvSpPr txBox="1"/>
          <p:nvPr/>
        </p:nvSpPr>
        <p:spPr>
          <a:xfrm>
            <a:off x="1991544" y="1131749"/>
            <a:ext cx="8208912" cy="3970318"/>
          </a:xfrm>
          <a:prstGeom prst="rect">
            <a:avLst/>
          </a:prstGeom>
          <a:noFill/>
        </p:spPr>
        <p:txBody>
          <a:bodyPr wrap="square" rtlCol="0">
            <a:spAutoFit/>
          </a:bodyPr>
          <a:lstStyle/>
          <a:p>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This is not good for anybody. Including Men, Women, Children and the LGBTQ+ Community (Queer)</a:t>
            </a:r>
          </a:p>
          <a:p>
            <a:endParaRPr lang="en-ZA" b="1" dirty="0">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 Patriarchy and beliefs about manhood which are </a:t>
            </a:r>
            <a:r>
              <a:rPr lang="en-ZA" b="1" dirty="0">
                <a:solidFill>
                  <a:srgbClr val="FF0000"/>
                </a:solidFill>
                <a:ea typeface="Calibri" panose="020F0502020204030204" pitchFamily="34" charset="0"/>
              </a:rPr>
              <a:t>rooted in dominance over others, rigid gender –norms, and a lack of empathy and care </a:t>
            </a:r>
            <a:r>
              <a:rPr lang="en-ZA" b="1" dirty="0">
                <a:ea typeface="Calibri" panose="020F0502020204030204" pitchFamily="34" charset="0"/>
              </a:rPr>
              <a:t>are some of the primary drivers of Gender-Based Violence and Homophobic Violence</a:t>
            </a:r>
          </a:p>
          <a:p>
            <a:pPr marL="285750" indent="-285750">
              <a:buFont typeface="Wingdings" panose="05000000000000000000" pitchFamily="2" charset="2"/>
              <a:buChar char="v"/>
            </a:pPr>
            <a:endParaRPr lang="en-ZA" b="1" dirty="0">
              <a:ea typeface="Calibri" panose="020F0502020204030204" pitchFamily="34" charset="0"/>
            </a:endParaRPr>
          </a:p>
          <a:p>
            <a:pPr algn="ctr"/>
            <a:endParaRPr lang="en-ZA" b="1" dirty="0">
              <a:ea typeface="Calibri" panose="020F0502020204030204" pitchFamily="34" charset="0"/>
            </a:endParaRPr>
          </a:p>
          <a:p>
            <a:pPr algn="ctr"/>
            <a:endParaRPr lang="en-ZA" b="1" dirty="0">
              <a:ea typeface="Calibri" panose="020F0502020204030204" pitchFamily="34" charset="0"/>
            </a:endParaRPr>
          </a:p>
          <a:p>
            <a:pPr marL="285750" indent="-285750">
              <a:buFont typeface="Wingdings" panose="05000000000000000000" pitchFamily="2" charset="2"/>
              <a:buChar char="v"/>
            </a:pPr>
            <a:endParaRPr lang="en-ZA" i="1" dirty="0">
              <a:solidFill>
                <a:srgbClr val="050505"/>
              </a:solidFill>
              <a:ea typeface="Calibri" panose="020F0502020204030204" pitchFamily="34" charset="0"/>
            </a:endParaRPr>
          </a:p>
          <a:p>
            <a:pPr marL="285750" indent="-285750">
              <a:buFont typeface="Wingdings" panose="05000000000000000000" pitchFamily="2" charset="2"/>
              <a:buChar char="v"/>
            </a:pPr>
            <a:endParaRPr lang="en-ZA"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v"/>
            </a:pPr>
            <a:endParaRPr lang="en-ZA" dirty="0"/>
          </a:p>
        </p:txBody>
      </p:sp>
    </p:spTree>
    <p:extLst>
      <p:ext uri="{BB962C8B-B14F-4D97-AF65-F5344CB8AC3E}">
        <p14:creationId xmlns:p14="http://schemas.microsoft.com/office/powerpoint/2010/main" val="73396750"/>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ED71017-EF08-467C-71D5-A13E495A4E5D}"/>
              </a:ext>
            </a:extLst>
          </p:cNvPr>
          <p:cNvSpPr txBox="1">
            <a:spLocks noChangeArrowheads="1"/>
          </p:cNvSpPr>
          <p:nvPr/>
        </p:nvSpPr>
        <p:spPr bwMode="auto">
          <a:xfrm>
            <a:off x="1524000" y="-25972"/>
            <a:ext cx="9144000" cy="711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p:txBody>
      </p:sp>
      <p:sp>
        <p:nvSpPr>
          <p:cNvPr id="23555" name="Text Box 3">
            <a:extLst>
              <a:ext uri="{FF2B5EF4-FFF2-40B4-BE49-F238E27FC236}">
                <a16:creationId xmlns:a16="http://schemas.microsoft.com/office/drawing/2014/main" id="{3E02D44A-8B9A-533E-5052-8AF6BB338974}"/>
              </a:ext>
            </a:extLst>
          </p:cNvPr>
          <p:cNvSpPr txBox="1">
            <a:spLocks noChangeArrowheads="1"/>
          </p:cNvSpPr>
          <p:nvPr/>
        </p:nvSpPr>
        <p:spPr bwMode="auto">
          <a:xfrm>
            <a:off x="2135560" y="423863"/>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u="sng" dirty="0">
                <a:latin typeface="Avenir Medium" charset="0"/>
              </a:rPr>
              <a:t>Background: Continued…</a:t>
            </a:r>
            <a:endParaRPr lang="en-US" altLang="en-US" sz="4000" u="sng" dirty="0">
              <a:latin typeface="Avenir Medium" charset="0"/>
            </a:endParaRPr>
          </a:p>
        </p:txBody>
      </p:sp>
      <p:sp>
        <p:nvSpPr>
          <p:cNvPr id="23556" name="Line 5">
            <a:extLst>
              <a:ext uri="{FF2B5EF4-FFF2-40B4-BE49-F238E27FC236}">
                <a16:creationId xmlns:a16="http://schemas.microsoft.com/office/drawing/2014/main" id="{E28F41D3-C08D-04D5-84D0-840905259C6F}"/>
              </a:ext>
            </a:extLst>
          </p:cNvPr>
          <p:cNvSpPr>
            <a:spLocks noChangeShapeType="1"/>
          </p:cNvSpPr>
          <p:nvPr/>
        </p:nvSpPr>
        <p:spPr bwMode="auto">
          <a:xfrm>
            <a:off x="2781300" y="1125538"/>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E9EEF039-2431-2646-5401-2BB959327E84}"/>
              </a:ext>
            </a:extLst>
          </p:cNvPr>
          <p:cNvSpPr txBox="1"/>
          <p:nvPr/>
        </p:nvSpPr>
        <p:spPr>
          <a:xfrm>
            <a:off x="1991544" y="1131750"/>
            <a:ext cx="8208912" cy="6186309"/>
          </a:xfrm>
          <a:prstGeom prst="rect">
            <a:avLst/>
          </a:prstGeom>
          <a:noFill/>
        </p:spPr>
        <p:txBody>
          <a:bodyPr wrap="square" rtlCol="0">
            <a:spAutoFit/>
          </a:bodyPr>
          <a:lstStyle/>
          <a:p>
            <a:endParaRPr lang="en-ZA" b="1" i="1" u="sng" dirty="0">
              <a:solidFill>
                <a:srgbClr val="FF0000"/>
              </a:solidFill>
              <a:ea typeface="Calibri" panose="020F0502020204030204" pitchFamily="34" charset="0"/>
            </a:endParaRPr>
          </a:p>
          <a:p>
            <a:pPr algn="ctr"/>
            <a:r>
              <a:rPr lang="en-ZA" b="1" u="sng" dirty="0">
                <a:ea typeface="Calibri" panose="020F0502020204030204" pitchFamily="34" charset="0"/>
              </a:rPr>
              <a:t>HOW SO???????</a:t>
            </a:r>
          </a:p>
          <a:p>
            <a:endParaRPr lang="en-ZA" b="1" u="sng" dirty="0">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 (GBV) must be understood within the context of an unequal power structure rooted in the political, economic, and social marginalization of women. </a:t>
            </a:r>
          </a:p>
          <a:p>
            <a:endParaRPr lang="en-ZA" b="1" dirty="0">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It persists through language, attitudes, and behaviour that portrays and treats women as objects, having less value, and intrinsic worth then men.</a:t>
            </a:r>
          </a:p>
          <a:p>
            <a:endParaRPr lang="en-ZA" b="1" dirty="0">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Men’s perpetration of violence is a fundamental element of gender inequality, and men’s use, and experiences of violence are upheld </a:t>
            </a:r>
            <a:r>
              <a:rPr lang="en-ZA" b="1" u="sng" dirty="0">
                <a:highlight>
                  <a:srgbClr val="FFFF00"/>
                </a:highlight>
                <a:ea typeface="Calibri" panose="020F0502020204030204" pitchFamily="34" charset="0"/>
              </a:rPr>
              <a:t>through our attitudes, beliefs, and behaviours about manhood/masculinity</a:t>
            </a:r>
          </a:p>
          <a:p>
            <a:pPr marL="285750" indent="-285750">
              <a:buFont typeface="Wingdings" panose="05000000000000000000" pitchFamily="2" charset="2"/>
              <a:buChar char="v"/>
            </a:pPr>
            <a:endParaRPr lang="en-ZA" b="1" u="sng" dirty="0">
              <a:solidFill>
                <a:srgbClr val="FF0000"/>
              </a:solidFill>
              <a:highlight>
                <a:srgbClr val="FFFF00"/>
              </a:highlight>
              <a:ea typeface="Calibri" panose="020F0502020204030204" pitchFamily="34" charset="0"/>
            </a:endParaRPr>
          </a:p>
          <a:p>
            <a:pPr marL="285750" indent="-285750">
              <a:buFont typeface="Wingdings" panose="05000000000000000000" pitchFamily="2" charset="2"/>
              <a:buChar char="v"/>
            </a:pPr>
            <a:endParaRPr lang="en-ZA" b="1" dirty="0">
              <a:ea typeface="Calibri" panose="020F0502020204030204" pitchFamily="34" charset="0"/>
            </a:endParaRPr>
          </a:p>
          <a:p>
            <a:pPr algn="ctr"/>
            <a:endParaRPr lang="en-ZA" b="1" dirty="0">
              <a:ea typeface="Calibri" panose="020F0502020204030204" pitchFamily="34" charset="0"/>
            </a:endParaRPr>
          </a:p>
          <a:p>
            <a:pPr algn="ctr"/>
            <a:endParaRPr lang="en-ZA" b="1" dirty="0">
              <a:ea typeface="Calibri" panose="020F0502020204030204" pitchFamily="34" charset="0"/>
            </a:endParaRPr>
          </a:p>
          <a:p>
            <a:pPr marL="285750" indent="-285750">
              <a:buFont typeface="Wingdings" panose="05000000000000000000" pitchFamily="2" charset="2"/>
              <a:buChar char="v"/>
            </a:pPr>
            <a:endParaRPr lang="en-ZA" i="1" dirty="0">
              <a:solidFill>
                <a:srgbClr val="050505"/>
              </a:solidFill>
              <a:ea typeface="Calibri" panose="020F0502020204030204" pitchFamily="34" charset="0"/>
            </a:endParaRPr>
          </a:p>
          <a:p>
            <a:pPr marL="285750" indent="-285750">
              <a:buFont typeface="Wingdings" panose="05000000000000000000" pitchFamily="2" charset="2"/>
              <a:buChar char="v"/>
            </a:pPr>
            <a:endParaRPr lang="en-ZA"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v"/>
            </a:pPr>
            <a:endParaRPr lang="en-ZA" dirty="0"/>
          </a:p>
        </p:txBody>
      </p:sp>
    </p:spTree>
    <p:extLst>
      <p:ext uri="{BB962C8B-B14F-4D97-AF65-F5344CB8AC3E}">
        <p14:creationId xmlns:p14="http://schemas.microsoft.com/office/powerpoint/2010/main" val="3136754722"/>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a:extLst>
              <a:ext uri="{FF2B5EF4-FFF2-40B4-BE49-F238E27FC236}">
                <a16:creationId xmlns:a16="http://schemas.microsoft.com/office/drawing/2014/main" id="{ABC2D7F4-4666-DCB0-A6C5-27195974005F}"/>
              </a:ext>
            </a:extLst>
          </p:cNvPr>
          <p:cNvSpPr>
            <a:spLocks noGrp="1" noChangeArrowheads="1"/>
          </p:cNvSpPr>
          <p:nvPr>
            <p:ph type="body" sz="quarter" idx="4294967295"/>
          </p:nvPr>
        </p:nvSpPr>
        <p:spPr>
          <a:xfrm>
            <a:off x="6168008" y="1235757"/>
            <a:ext cx="5616624" cy="4340450"/>
          </a:xfrm>
        </p:spPr>
        <p:txBody>
          <a:bodyPr/>
          <a:lstStyle/>
          <a:p>
            <a:pPr algn="just">
              <a:spcBef>
                <a:spcPct val="0"/>
              </a:spcBef>
              <a:spcAft>
                <a:spcPct val="0"/>
              </a:spcAft>
            </a:pPr>
            <a:r>
              <a:rPr lang="en-GB" altLang="en-US" sz="2400" b="1" u="sng" dirty="0">
                <a:latin typeface="Avenir Medium" charset="0"/>
                <a:ea typeface="ＭＳ Ｐゴシック" panose="020B0600070205080204" pitchFamily="34" charset="-128"/>
              </a:rPr>
              <a:t>This is a co – learning space!</a:t>
            </a:r>
          </a:p>
          <a:p>
            <a:pPr algn="just">
              <a:spcBef>
                <a:spcPct val="0"/>
              </a:spcBef>
              <a:spcAft>
                <a:spcPct val="0"/>
              </a:spcAft>
            </a:pPr>
            <a:endParaRPr lang="en-GB" altLang="en-US" b="1" dirty="0">
              <a:latin typeface="Avenir Medium" charset="0"/>
              <a:ea typeface="ＭＳ Ｐゴシック" panose="020B0600070205080204" pitchFamily="34" charset="-128"/>
            </a:endParaRPr>
          </a:p>
          <a:p>
            <a:pPr marL="457200" indent="-4572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Through activities, role playing and illustrations we are going to work on this thing together.</a:t>
            </a:r>
          </a:p>
          <a:p>
            <a:pPr marL="457200" indent="-457200" algn="just">
              <a:spcBef>
                <a:spcPct val="0"/>
              </a:spcBef>
              <a:spcAft>
                <a:spcPct val="0"/>
              </a:spcAft>
              <a:buFont typeface="Arial" panose="020B0604020202020204" pitchFamily="34" charset="0"/>
              <a:buChar char="•"/>
            </a:pPr>
            <a:endParaRPr lang="en-GB" altLang="en-US" sz="2400" b="1" dirty="0">
              <a:latin typeface="Avenir Medium" charset="0"/>
              <a:ea typeface="ＭＳ Ｐゴシック" panose="020B0600070205080204" pitchFamily="34" charset="-128"/>
            </a:endParaRPr>
          </a:p>
          <a:p>
            <a:pPr marL="457200" indent="-4572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Throughout each session, we  will constantly engage and challenge each other to unlearn</a:t>
            </a:r>
            <a:r>
              <a:rPr lang="en-GB" altLang="en-US" b="1" dirty="0">
                <a:latin typeface="Avenir Medium" charset="0"/>
                <a:ea typeface="ＭＳ Ｐゴシック" panose="020B0600070205080204" pitchFamily="34" charset="-128"/>
              </a:rPr>
              <a:t>, </a:t>
            </a:r>
            <a:r>
              <a:rPr lang="en-GB" altLang="en-US" sz="2400" b="1" dirty="0">
                <a:latin typeface="Avenir Medium" charset="0"/>
                <a:ea typeface="ＭＳ Ｐゴシック" panose="020B0600070205080204" pitchFamily="34" charset="-128"/>
              </a:rPr>
              <a:t>relearn and grow together</a:t>
            </a:r>
          </a:p>
          <a:p>
            <a:pPr>
              <a:spcBef>
                <a:spcPct val="0"/>
              </a:spcBef>
              <a:spcAft>
                <a:spcPct val="0"/>
              </a:spcAft>
            </a:pPr>
            <a:endParaRPr lang="en-GB" altLang="en-US" b="1" dirty="0">
              <a:latin typeface="Avenir Medium" charset="0"/>
              <a:ea typeface="ＭＳ Ｐゴシック" panose="020B0600070205080204" pitchFamily="34" charset="-128"/>
            </a:endParaRPr>
          </a:p>
          <a:p>
            <a:pPr>
              <a:spcBef>
                <a:spcPct val="0"/>
              </a:spcBef>
              <a:spcAft>
                <a:spcPct val="0"/>
              </a:spcAft>
            </a:pPr>
            <a:endParaRPr lang="en-GB" altLang="en-US" b="1" dirty="0">
              <a:latin typeface="Avenir Medium" charset="0"/>
              <a:ea typeface="ＭＳ Ｐゴシック" panose="020B0600070205080204" pitchFamily="34" charset="-128"/>
            </a:endParaRPr>
          </a:p>
        </p:txBody>
      </p:sp>
      <p:pic>
        <p:nvPicPr>
          <p:cNvPr id="24579" name="Graphic 2" descr="Group brainstorm with solid fill">
            <a:extLst>
              <a:ext uri="{FF2B5EF4-FFF2-40B4-BE49-F238E27FC236}">
                <a16:creationId xmlns:a16="http://schemas.microsoft.com/office/drawing/2014/main" id="{C58CCF3F-2347-A12F-1FB2-EA4AD0C57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1251098"/>
            <a:ext cx="4995862"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0F65D59-18B9-7469-5F43-0E9B21CBBA24}"/>
              </a:ext>
            </a:extLst>
          </p:cNvPr>
          <p:cNvSpPr txBox="1"/>
          <p:nvPr/>
        </p:nvSpPr>
        <p:spPr>
          <a:xfrm>
            <a:off x="1559496" y="404664"/>
            <a:ext cx="8496944" cy="584775"/>
          </a:xfrm>
          <a:prstGeom prst="rect">
            <a:avLst/>
          </a:prstGeom>
          <a:noFill/>
        </p:spPr>
        <p:txBody>
          <a:bodyPr wrap="square" rtlCol="0">
            <a:spAutoFit/>
          </a:bodyPr>
          <a:lstStyle/>
          <a:p>
            <a:pPr>
              <a:spcBef>
                <a:spcPct val="0"/>
              </a:spcBef>
              <a:spcAft>
                <a:spcPct val="0"/>
              </a:spcAft>
            </a:pPr>
            <a:r>
              <a:rPr lang="en-GB" altLang="en-US" sz="3200" b="1" u="sng" dirty="0">
                <a:latin typeface="Avenir Medium" charset="0"/>
                <a:ea typeface="ＭＳ Ｐゴシック" panose="020B0600070205080204" pitchFamily="34" charset="-128"/>
              </a:rPr>
              <a:t>THIS IS NOT A LECTURE!!!!!!</a:t>
            </a: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a:extLst>
              <a:ext uri="{FF2B5EF4-FFF2-40B4-BE49-F238E27FC236}">
                <a16:creationId xmlns:a16="http://schemas.microsoft.com/office/drawing/2014/main" id="{5926C434-7542-0D5D-CD5E-955195921067}"/>
              </a:ext>
            </a:extLst>
          </p:cNvPr>
          <p:cNvSpPr>
            <a:spLocks noGrp="1" noChangeArrowheads="1"/>
          </p:cNvSpPr>
          <p:nvPr>
            <p:ph type="body" sz="quarter" idx="4294967295"/>
          </p:nvPr>
        </p:nvSpPr>
        <p:spPr>
          <a:xfrm>
            <a:off x="5807968" y="586581"/>
            <a:ext cx="5761037" cy="5684838"/>
          </a:xfrm>
        </p:spPr>
        <p:txBody>
          <a:bodyPr/>
          <a:lstStyle/>
          <a:p>
            <a:pPr>
              <a:spcBef>
                <a:spcPct val="0"/>
              </a:spcBef>
              <a:spcAft>
                <a:spcPct val="0"/>
              </a:spcAft>
            </a:pPr>
            <a:r>
              <a:rPr lang="en-GB" altLang="en-US" sz="3200" b="1" dirty="0">
                <a:solidFill>
                  <a:srgbClr val="FF0000"/>
                </a:solidFill>
                <a:latin typeface="Avenir Medium" charset="0"/>
                <a:ea typeface="ＭＳ Ｐゴシック" panose="020B0600070205080204" pitchFamily="34" charset="-128"/>
              </a:rPr>
              <a:t>It’s not going to be easy!</a:t>
            </a:r>
          </a:p>
          <a:p>
            <a:pPr>
              <a:spcBef>
                <a:spcPct val="0"/>
              </a:spcBef>
              <a:spcAft>
                <a:spcPct val="0"/>
              </a:spcAft>
            </a:pPr>
            <a:endParaRPr lang="en-GB" altLang="en-US" b="1" dirty="0">
              <a:latin typeface="Avenir Medium" charset="0"/>
              <a:ea typeface="ＭＳ Ｐゴシック" panose="020B0600070205080204" pitchFamily="34" charset="-128"/>
            </a:endParaRPr>
          </a:p>
          <a:p>
            <a:pPr marL="457200" indent="-457200">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They’ll be ups and downs</a:t>
            </a:r>
          </a:p>
          <a:p>
            <a:pPr marL="457200" indent="-457200">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We are going to disagree</a:t>
            </a:r>
          </a:p>
          <a:p>
            <a:pPr marL="457200" indent="-457200">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We’ll get emotional</a:t>
            </a:r>
          </a:p>
          <a:p>
            <a:pPr marL="457200" indent="-457200">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It may be intense</a:t>
            </a:r>
          </a:p>
          <a:p>
            <a:pPr marL="457200" indent="-457200">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But if we respect each other and are  sincere in our approach,</a:t>
            </a:r>
          </a:p>
          <a:p>
            <a:pPr marL="457200" indent="-457200">
              <a:spcBef>
                <a:spcPct val="0"/>
              </a:spcBef>
              <a:spcAft>
                <a:spcPct val="0"/>
              </a:spcAft>
              <a:buFont typeface="Arial" panose="020B0604020202020204" pitchFamily="34" charset="0"/>
              <a:buChar char="•"/>
            </a:pPr>
            <a:endParaRPr lang="en-GB" altLang="en-US" sz="2400" b="1" dirty="0">
              <a:latin typeface="Avenir Medium" charset="0"/>
              <a:ea typeface="ＭＳ Ｐゴシック" panose="020B0600070205080204" pitchFamily="34" charset="-128"/>
            </a:endParaRPr>
          </a:p>
          <a:p>
            <a:pPr>
              <a:spcBef>
                <a:spcPct val="0"/>
              </a:spcBef>
              <a:spcAft>
                <a:spcPct val="0"/>
              </a:spcAft>
            </a:pPr>
            <a:r>
              <a:rPr lang="en-GB" altLang="en-US" sz="2400" b="1" dirty="0">
                <a:latin typeface="Avenir Medium" charset="0"/>
                <a:ea typeface="ＭＳ Ｐゴシック" panose="020B0600070205080204" pitchFamily="34" charset="-128"/>
              </a:rPr>
              <a:t> There is a lot to be gained from the program.</a:t>
            </a:r>
          </a:p>
        </p:txBody>
      </p:sp>
      <p:pic>
        <p:nvPicPr>
          <p:cNvPr id="22531" name="Graphic 2" descr="Rollercoaster Up with solid fill">
            <a:extLst>
              <a:ext uri="{FF2B5EF4-FFF2-40B4-BE49-F238E27FC236}">
                <a16:creationId xmlns:a16="http://schemas.microsoft.com/office/drawing/2014/main" id="{CF90DDFC-9732-800C-3312-FA82AB095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188641"/>
            <a:ext cx="4776788"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a:extLst>
              <a:ext uri="{FF2B5EF4-FFF2-40B4-BE49-F238E27FC236}">
                <a16:creationId xmlns:a16="http://schemas.microsoft.com/office/drawing/2014/main" id="{F86FD7B5-C234-162B-87D9-2515289E4C68}"/>
              </a:ext>
            </a:extLst>
          </p:cNvPr>
          <p:cNvSpPr>
            <a:spLocks noGrp="1" noChangeArrowheads="1"/>
          </p:cNvSpPr>
          <p:nvPr>
            <p:ph type="body" sz="quarter" idx="4294967295"/>
          </p:nvPr>
        </p:nvSpPr>
        <p:spPr>
          <a:xfrm>
            <a:off x="6454775" y="512763"/>
            <a:ext cx="5737225" cy="6330950"/>
          </a:xfrm>
        </p:spPr>
        <p:txBody>
          <a:bodyPr/>
          <a:lstStyle/>
          <a:p>
            <a:pPr>
              <a:spcBef>
                <a:spcPct val="0"/>
              </a:spcBef>
              <a:spcAft>
                <a:spcPct val="0"/>
              </a:spcAft>
            </a:pPr>
            <a:r>
              <a:rPr lang="en-GB" altLang="en-US" sz="3200" b="1" dirty="0">
                <a:solidFill>
                  <a:schemeClr val="tx1"/>
                </a:solidFill>
                <a:latin typeface="Avenir Medium" charset="0"/>
                <a:ea typeface="ＭＳ Ｐゴシック" panose="020B0600070205080204" pitchFamily="34" charset="-128"/>
              </a:rPr>
              <a:t>QUESTIONS SO FAR?</a:t>
            </a:r>
          </a:p>
        </p:txBody>
      </p:sp>
      <p:pic>
        <p:nvPicPr>
          <p:cNvPr id="27651" name="Graphic 2" descr="Brainstorm with solid fill">
            <a:extLst>
              <a:ext uri="{FF2B5EF4-FFF2-40B4-BE49-F238E27FC236}">
                <a16:creationId xmlns:a16="http://schemas.microsoft.com/office/drawing/2014/main" id="{891B2068-5BE4-CC27-C531-867EE76E8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6" y="512764"/>
            <a:ext cx="58324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a:extLst>
              <a:ext uri="{FF2B5EF4-FFF2-40B4-BE49-F238E27FC236}">
                <a16:creationId xmlns:a16="http://schemas.microsoft.com/office/drawing/2014/main" id="{A8465B61-B07E-898D-F673-C8555E9C8BE2}"/>
              </a:ext>
            </a:extLst>
          </p:cNvPr>
          <p:cNvSpPr>
            <a:spLocks noGrp="1" noChangeArrowheads="1"/>
          </p:cNvSpPr>
          <p:nvPr>
            <p:ph type="body" sz="quarter" idx="4294967295"/>
          </p:nvPr>
        </p:nvSpPr>
        <p:spPr>
          <a:xfrm>
            <a:off x="4583832" y="404664"/>
            <a:ext cx="6048672" cy="5684838"/>
          </a:xfrm>
        </p:spPr>
        <p:txBody>
          <a:bodyPr/>
          <a:lstStyle/>
          <a:p>
            <a:pPr>
              <a:spcBef>
                <a:spcPct val="0"/>
              </a:spcBef>
              <a:spcAft>
                <a:spcPct val="0"/>
              </a:spcAft>
            </a:pPr>
            <a:r>
              <a:rPr lang="en-GB" altLang="en-US" sz="2800" b="1" u="sng" dirty="0">
                <a:latin typeface="Avenir Medium" charset="0"/>
                <a:ea typeface="ＭＳ Ｐゴシック" panose="020B0600070205080204" pitchFamily="34" charset="-128"/>
              </a:rPr>
              <a:t>Activity 1: Define Manhood</a:t>
            </a:r>
          </a:p>
          <a:p>
            <a:pPr>
              <a:spcBef>
                <a:spcPct val="0"/>
              </a:spcBef>
              <a:spcAft>
                <a:spcPct val="0"/>
              </a:spcAft>
            </a:pPr>
            <a:endParaRPr lang="en-GB" altLang="en-US" sz="2400" b="1" dirty="0">
              <a:latin typeface="Avenir Medium" charset="0"/>
              <a:ea typeface="ＭＳ Ｐゴシック" panose="020B0600070205080204" pitchFamily="34" charset="-128"/>
            </a:endParaRP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In 30 seconds or less each participant must give their personal definition of manhood. </a:t>
            </a:r>
          </a:p>
          <a:p>
            <a:pPr marL="342900" indent="-342900" algn="just">
              <a:spcBef>
                <a:spcPct val="0"/>
              </a:spcBef>
              <a:spcAft>
                <a:spcPct val="0"/>
              </a:spcAft>
              <a:buFont typeface="Arial" panose="020B0604020202020204" pitchFamily="34" charset="0"/>
              <a:buChar char="•"/>
            </a:pPr>
            <a:endParaRPr lang="en-GB" altLang="en-US" sz="2400" b="1" dirty="0">
              <a:latin typeface="Avenir Medium" charset="0"/>
              <a:ea typeface="ＭＳ Ｐゴシック" panose="020B0600070205080204" pitchFamily="34" charset="-128"/>
            </a:endParaRP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You have two minutes to think about it.</a:t>
            </a: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Then I will select a participant at random to answer</a:t>
            </a:r>
          </a:p>
        </p:txBody>
      </p:sp>
      <p:pic>
        <p:nvPicPr>
          <p:cNvPr id="26627" name="Graphic 2" descr="Excellent outline">
            <a:extLst>
              <a:ext uri="{FF2B5EF4-FFF2-40B4-BE49-F238E27FC236}">
                <a16:creationId xmlns:a16="http://schemas.microsoft.com/office/drawing/2014/main" id="{A8CE0636-D179-E72D-07F8-93E784ED6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3356992"/>
            <a:ext cx="2885058" cy="288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a:extLst>
              <a:ext uri="{FF2B5EF4-FFF2-40B4-BE49-F238E27FC236}">
                <a16:creationId xmlns:a16="http://schemas.microsoft.com/office/drawing/2014/main" id="{A8465B61-B07E-898D-F673-C8555E9C8BE2}"/>
              </a:ext>
            </a:extLst>
          </p:cNvPr>
          <p:cNvSpPr>
            <a:spLocks noGrp="1" noChangeArrowheads="1"/>
          </p:cNvSpPr>
          <p:nvPr>
            <p:ph type="body" sz="quarter" idx="4294967295"/>
          </p:nvPr>
        </p:nvSpPr>
        <p:spPr>
          <a:xfrm>
            <a:off x="191344" y="531019"/>
            <a:ext cx="10513168" cy="5795962"/>
          </a:xfrm>
        </p:spPr>
        <p:txBody>
          <a:bodyPr/>
          <a:lstStyle/>
          <a:p>
            <a:pPr algn="just">
              <a:spcBef>
                <a:spcPct val="0"/>
              </a:spcBef>
              <a:spcAft>
                <a:spcPct val="0"/>
              </a:spcAft>
            </a:pPr>
            <a:r>
              <a:rPr lang="en-GB" altLang="en-US" b="1" u="sng" dirty="0">
                <a:latin typeface="Avenir Medium" charset="0"/>
                <a:ea typeface="ＭＳ Ｐゴシック" panose="020B0600070205080204" pitchFamily="34" charset="-128"/>
              </a:rPr>
              <a:t>Activity 1: Discussion (20min)</a:t>
            </a:r>
          </a:p>
          <a:p>
            <a:pPr algn="just">
              <a:spcBef>
                <a:spcPct val="0"/>
              </a:spcBef>
              <a:spcAft>
                <a:spcPct val="0"/>
              </a:spcAft>
            </a:pPr>
            <a:endParaRPr lang="en-GB" altLang="en-US" b="1" u="sng" dirty="0">
              <a:latin typeface="Avenir Medium" charset="0"/>
              <a:ea typeface="ＭＳ Ｐゴシック" panose="020B0600070205080204" pitchFamily="34" charset="-128"/>
            </a:endParaRPr>
          </a:p>
          <a:p>
            <a:pPr marL="0" indent="0" algn="just">
              <a:spcBef>
                <a:spcPct val="0"/>
              </a:spcBef>
              <a:spcAft>
                <a:spcPct val="0"/>
              </a:spcAft>
              <a:buNone/>
            </a:pPr>
            <a:r>
              <a:rPr lang="en-GB" altLang="en-US" sz="2400" b="1" dirty="0">
                <a:latin typeface="Avenir Medium" charset="0"/>
                <a:ea typeface="ＭＳ Ｐゴシック" panose="020B0600070205080204" pitchFamily="34" charset="-128"/>
              </a:rPr>
              <a:t>*possible discussion points*</a:t>
            </a:r>
          </a:p>
          <a:p>
            <a:pPr algn="just">
              <a:spcBef>
                <a:spcPct val="0"/>
              </a:spcBef>
              <a:spcAft>
                <a:spcPct val="0"/>
              </a:spcAft>
            </a:pPr>
            <a:endParaRPr lang="en-GB" altLang="en-US" sz="2400" b="1" dirty="0">
              <a:latin typeface="Avenir Medium" charset="0"/>
              <a:ea typeface="ＭＳ Ｐゴシック" panose="020B0600070205080204" pitchFamily="34" charset="-128"/>
            </a:endParaRP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Do We all agree?</a:t>
            </a: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Is manhood biological or social?</a:t>
            </a: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Can it change?</a:t>
            </a: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What about cultural differences?</a:t>
            </a: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What about fashion choices?</a:t>
            </a: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Anything else raised by participants</a:t>
            </a:r>
          </a:p>
          <a:p>
            <a:pPr marL="342900" indent="-342900" algn="just">
              <a:spcBef>
                <a:spcPct val="0"/>
              </a:spcBef>
              <a:spcAft>
                <a:spcPct val="0"/>
              </a:spcAft>
              <a:buFont typeface="Arial" panose="020B0604020202020204" pitchFamily="34" charset="0"/>
              <a:buChar char="•"/>
            </a:pPr>
            <a:endParaRPr lang="en-GB" altLang="en-US" sz="2400" b="1" dirty="0">
              <a:latin typeface="Avenir Medium" charset="0"/>
              <a:ea typeface="ＭＳ Ｐゴシック" panose="020B0600070205080204" pitchFamily="34" charset="-128"/>
            </a:endParaRP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 </a:t>
            </a:r>
            <a:r>
              <a:rPr lang="en-GB" altLang="en-US" sz="1600" b="1" dirty="0">
                <a:latin typeface="Avenir Medium" charset="0"/>
                <a:ea typeface="ＭＳ Ｐゴシック" panose="020B0600070205080204" pitchFamily="34" charset="-128"/>
              </a:rPr>
              <a:t>these are just suggestions to stimulate discussion*</a:t>
            </a:r>
          </a:p>
          <a:p>
            <a:pPr marL="342900" indent="-342900" algn="just">
              <a:spcBef>
                <a:spcPct val="0"/>
              </a:spcBef>
              <a:spcAft>
                <a:spcPct val="0"/>
              </a:spcAft>
              <a:buFont typeface="Arial" panose="020B0604020202020204" pitchFamily="34" charset="0"/>
              <a:buChar char="•"/>
            </a:pPr>
            <a:endParaRPr lang="en-GB" altLang="en-US" sz="1600" b="1" dirty="0">
              <a:latin typeface="Avenir Medium" charset="0"/>
              <a:ea typeface="ＭＳ Ｐゴシック" panose="020B0600070205080204" pitchFamily="34" charset="-128"/>
            </a:endParaRPr>
          </a:p>
          <a:p>
            <a:pPr marL="342900" indent="-342900" algn="just">
              <a:spcBef>
                <a:spcPct val="0"/>
              </a:spcBef>
              <a:buFont typeface="Arial" panose="020B0604020202020204" pitchFamily="34" charset="0"/>
              <a:buChar char="•"/>
            </a:pPr>
            <a:r>
              <a:rPr lang="en-GB" altLang="en-US" sz="1600" b="1" i="1" dirty="0">
                <a:latin typeface="Avenir Medium" charset="0"/>
                <a:ea typeface="ＭＳ Ｐゴシック" panose="020B0600070205080204" pitchFamily="34" charset="-128"/>
              </a:rPr>
              <a:t>The main point of this exercise to introduce the idea that the are many masculinities </a:t>
            </a:r>
            <a:r>
              <a:rPr lang="en-GB" altLang="en-US" sz="1600" b="1" i="1" dirty="0" err="1">
                <a:latin typeface="Avenir Medium" charset="0"/>
                <a:ea typeface="ＭＳ Ｐゴシック" panose="020B0600070205080204" pitchFamily="34" charset="-128"/>
              </a:rPr>
              <a:t>i.e</a:t>
            </a:r>
            <a:r>
              <a:rPr lang="en-GB" altLang="en-US" sz="1600" b="1" i="1" dirty="0">
                <a:latin typeface="Avenir Medium" charset="0"/>
                <a:ea typeface="ＭＳ Ｐゴシック" panose="020B0600070205080204" pitchFamily="34" charset="-128"/>
              </a:rPr>
              <a:t> there are many ways of being a man and we can’t be rigid in defining it for ourselves and others</a:t>
            </a:r>
          </a:p>
          <a:p>
            <a:pPr marL="342900" indent="-342900" algn="just">
              <a:spcBef>
                <a:spcPct val="0"/>
              </a:spcBef>
              <a:spcAft>
                <a:spcPct val="0"/>
              </a:spcAft>
              <a:buFont typeface="Arial" panose="020B0604020202020204" pitchFamily="34" charset="0"/>
              <a:buChar char="•"/>
            </a:pPr>
            <a:endParaRPr lang="en-GB" altLang="en-US" sz="1600" b="1" dirty="0">
              <a:latin typeface="Avenir Medium" charset="0"/>
              <a:ea typeface="ＭＳ Ｐゴシック" panose="020B0600070205080204" pitchFamily="34" charset="-128"/>
            </a:endParaRPr>
          </a:p>
        </p:txBody>
      </p:sp>
    </p:spTree>
    <p:extLst>
      <p:ext uri="{BB962C8B-B14F-4D97-AF65-F5344CB8AC3E}">
        <p14:creationId xmlns:p14="http://schemas.microsoft.com/office/powerpoint/2010/main" val="572897639"/>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a:extLst>
              <a:ext uri="{FF2B5EF4-FFF2-40B4-BE49-F238E27FC236}">
                <a16:creationId xmlns:a16="http://schemas.microsoft.com/office/drawing/2014/main" id="{A8465B61-B07E-898D-F673-C8555E9C8BE2}"/>
              </a:ext>
            </a:extLst>
          </p:cNvPr>
          <p:cNvSpPr>
            <a:spLocks noGrp="1" noChangeArrowheads="1"/>
          </p:cNvSpPr>
          <p:nvPr>
            <p:ph type="body" sz="quarter" idx="4294967295"/>
          </p:nvPr>
        </p:nvSpPr>
        <p:spPr>
          <a:xfrm>
            <a:off x="335360" y="116632"/>
            <a:ext cx="11125236" cy="6120680"/>
          </a:xfrm>
        </p:spPr>
        <p:txBody>
          <a:bodyPr/>
          <a:lstStyle/>
          <a:p>
            <a:pPr>
              <a:spcBef>
                <a:spcPct val="0"/>
              </a:spcBef>
              <a:spcAft>
                <a:spcPct val="0"/>
              </a:spcAft>
            </a:pPr>
            <a:r>
              <a:rPr lang="en-GB" altLang="en-US" b="1" u="sng" dirty="0">
                <a:latin typeface="Avenir Medium" charset="0"/>
                <a:ea typeface="ＭＳ Ｐゴシック" panose="020B0600070205080204" pitchFamily="34" charset="-128"/>
              </a:rPr>
              <a:t>Activity 2: Exploring Vulnerability (20min)</a:t>
            </a:r>
          </a:p>
          <a:p>
            <a:pPr algn="just">
              <a:spcBef>
                <a:spcPct val="0"/>
              </a:spcBef>
              <a:spcAft>
                <a:spcPct val="0"/>
              </a:spcAft>
            </a:pPr>
            <a:endParaRPr lang="en-GB" altLang="en-US" sz="2400" b="1" dirty="0">
              <a:latin typeface="Avenir Medium" charset="0"/>
              <a:ea typeface="ＭＳ Ｐゴシック" panose="020B0600070205080204" pitchFamily="34" charset="-128"/>
            </a:endParaRPr>
          </a:p>
          <a:p>
            <a:pPr marL="342900" indent="-342900" algn="just">
              <a:spcBef>
                <a:spcPct val="0"/>
              </a:spcBef>
              <a:spcAft>
                <a:spcPct val="0"/>
              </a:spcAft>
              <a:buFont typeface="Arial" panose="020B0604020202020204" pitchFamily="34" charset="0"/>
              <a:buChar char="•"/>
            </a:pPr>
            <a:r>
              <a:rPr lang="en-GB" altLang="en-US" sz="2400" b="1" dirty="0">
                <a:latin typeface="Avenir Medium" charset="0"/>
                <a:ea typeface="ＭＳ Ｐゴシック" panose="020B0600070205080204" pitchFamily="34" charset="-128"/>
              </a:rPr>
              <a:t>Each participant to note or think about one/all of the following points. Asking themselves the questions listed under each topic. * </a:t>
            </a:r>
            <a:r>
              <a:rPr lang="en-GB" altLang="en-US" sz="1800" b="1" dirty="0">
                <a:latin typeface="Avenir Medium" charset="0"/>
                <a:ea typeface="ＭＳ Ｐゴシック" panose="020B0600070205080204" pitchFamily="34" charset="-128"/>
              </a:rPr>
              <a:t>Participants get 7 – 10min to think, and can share whatever they are comfortable with</a:t>
            </a:r>
          </a:p>
          <a:p>
            <a:pPr marL="0" indent="0" algn="just">
              <a:spcBef>
                <a:spcPct val="0"/>
              </a:spcBef>
              <a:spcAft>
                <a:spcPct val="0"/>
              </a:spcAft>
              <a:buNone/>
            </a:pPr>
            <a:endParaRPr lang="en-GB" altLang="en-US" sz="2400" b="1" dirty="0">
              <a:latin typeface="Avenir Medium" charset="0"/>
              <a:ea typeface="ＭＳ Ｐゴシック" panose="020B0600070205080204" pitchFamily="34" charset="-128"/>
            </a:endParaRPr>
          </a:p>
          <a:p>
            <a:pPr marL="457200" indent="-457200" algn="just">
              <a:spcBef>
                <a:spcPct val="0"/>
              </a:spcBef>
              <a:spcAft>
                <a:spcPct val="0"/>
              </a:spcAft>
              <a:buAutoNum type="arabicPeriod"/>
            </a:pPr>
            <a:r>
              <a:rPr lang="en-GB" altLang="en-US" sz="2400" b="1" dirty="0">
                <a:latin typeface="Avenir Medium" charset="0"/>
                <a:ea typeface="ＭＳ Ｐゴシック" panose="020B0600070205080204" pitchFamily="34" charset="-128"/>
              </a:rPr>
              <a:t>Someone they Love</a:t>
            </a:r>
          </a:p>
          <a:p>
            <a:pPr algn="just">
              <a:spcBef>
                <a:spcPct val="0"/>
              </a:spcBef>
            </a:pPr>
            <a:r>
              <a:rPr lang="en-GB" altLang="en-US" sz="1800" b="1" i="1" dirty="0">
                <a:latin typeface="Avenir Medium" charset="0"/>
                <a:ea typeface="ＭＳ Ｐゴシック" panose="020B0600070205080204" pitchFamily="34" charset="-128"/>
              </a:rPr>
              <a:t>       why do you love them?</a:t>
            </a:r>
          </a:p>
          <a:p>
            <a:pPr algn="just">
              <a:spcBef>
                <a:spcPct val="0"/>
              </a:spcBef>
            </a:pPr>
            <a:r>
              <a:rPr lang="en-GB" altLang="en-US" sz="1800" b="1" i="1" dirty="0">
                <a:latin typeface="Avenir Medium" charset="0"/>
                <a:ea typeface="ＭＳ Ｐゴシック" panose="020B0600070205080204" pitchFamily="34" charset="-128"/>
              </a:rPr>
              <a:t>       how do they show love to you?</a:t>
            </a:r>
          </a:p>
          <a:p>
            <a:pPr algn="just">
              <a:spcBef>
                <a:spcPct val="0"/>
              </a:spcBef>
            </a:pPr>
            <a:r>
              <a:rPr lang="en-GB" altLang="en-US" sz="1800" b="1" i="1" dirty="0">
                <a:latin typeface="Avenir Medium" charset="0"/>
                <a:ea typeface="ＭＳ Ｐゴシック" panose="020B0600070205080204" pitchFamily="34" charset="-128"/>
              </a:rPr>
              <a:t>       How do you show love to them?</a:t>
            </a:r>
          </a:p>
          <a:p>
            <a:pPr marL="0" indent="0" algn="just">
              <a:spcBef>
                <a:spcPct val="0"/>
              </a:spcBef>
              <a:buNone/>
            </a:pPr>
            <a:r>
              <a:rPr lang="en-GB" altLang="en-US" sz="1800" b="1" i="1" dirty="0">
                <a:latin typeface="Avenir Medium" charset="0"/>
                <a:ea typeface="ＭＳ Ｐゴシック" panose="020B0600070205080204" pitchFamily="34" charset="-128"/>
              </a:rPr>
              <a:t> </a:t>
            </a:r>
          </a:p>
          <a:p>
            <a:pPr marL="0" indent="0" algn="just">
              <a:spcBef>
                <a:spcPct val="0"/>
              </a:spcBef>
              <a:buNone/>
            </a:pPr>
            <a:r>
              <a:rPr lang="en-GB" altLang="en-US" sz="1800" b="1" i="1" dirty="0">
                <a:solidFill>
                  <a:srgbClr val="FEC000"/>
                </a:solidFill>
                <a:latin typeface="Avenir Medium" charset="0"/>
                <a:ea typeface="ＭＳ Ｐゴシック" panose="020B0600070205080204" pitchFamily="34" charset="-128"/>
              </a:rPr>
              <a:t>2.   </a:t>
            </a:r>
            <a:r>
              <a:rPr lang="en-GB" altLang="en-US" sz="2400" b="1" dirty="0">
                <a:latin typeface="Avenir Medium" charset="0"/>
                <a:ea typeface="ＭＳ Ｐゴシック" panose="020B0600070205080204" pitchFamily="34" charset="-128"/>
              </a:rPr>
              <a:t>Something they Fear/worry about</a:t>
            </a:r>
          </a:p>
          <a:p>
            <a:pPr algn="just">
              <a:spcBef>
                <a:spcPct val="0"/>
              </a:spcBef>
            </a:pPr>
            <a:r>
              <a:rPr lang="en-GB" altLang="en-US" sz="1800" b="1" dirty="0">
                <a:latin typeface="Avenir Medium" charset="0"/>
                <a:ea typeface="ＭＳ Ｐゴシック" panose="020B0600070205080204" pitchFamily="34" charset="-128"/>
              </a:rPr>
              <a:t>  what about it makes you anxious?</a:t>
            </a:r>
          </a:p>
          <a:p>
            <a:pPr algn="just">
              <a:spcBef>
                <a:spcPct val="0"/>
              </a:spcBef>
            </a:pPr>
            <a:r>
              <a:rPr lang="en-GB" altLang="en-US" sz="1800" b="1" dirty="0">
                <a:latin typeface="Avenir Medium" charset="0"/>
                <a:ea typeface="ＭＳ Ｐゴシック" panose="020B0600070205080204" pitchFamily="34" charset="-128"/>
              </a:rPr>
              <a:t>  How do you deal/cope with it?</a:t>
            </a:r>
          </a:p>
          <a:p>
            <a:pPr marL="0" indent="0" algn="just">
              <a:spcBef>
                <a:spcPct val="0"/>
              </a:spcBef>
              <a:buNone/>
            </a:pPr>
            <a:endParaRPr lang="en-GB" altLang="en-US" sz="1800" b="1" dirty="0">
              <a:latin typeface="Avenir Medium" charset="0"/>
              <a:ea typeface="ＭＳ Ｐゴシック" panose="020B0600070205080204" pitchFamily="34" charset="-128"/>
            </a:endParaRPr>
          </a:p>
          <a:p>
            <a:pPr marL="0" indent="0" algn="just">
              <a:spcBef>
                <a:spcPct val="0"/>
              </a:spcBef>
              <a:spcAft>
                <a:spcPct val="0"/>
              </a:spcAft>
              <a:buNone/>
            </a:pPr>
            <a:r>
              <a:rPr lang="en-GB" altLang="en-US" sz="2400" b="1" dirty="0">
                <a:latin typeface="Avenir Medium" charset="0"/>
                <a:ea typeface="ＭＳ Ｐゴシック" panose="020B0600070205080204" pitchFamily="34" charset="-128"/>
              </a:rPr>
              <a:t>3. The last time they were sad/hurt.</a:t>
            </a:r>
          </a:p>
          <a:p>
            <a:pPr algn="just">
              <a:spcBef>
                <a:spcPct val="0"/>
              </a:spcBef>
            </a:pPr>
            <a:r>
              <a:rPr lang="en-GB" altLang="en-US" sz="1800" b="1" dirty="0">
                <a:latin typeface="Avenir Medium" charset="0"/>
                <a:ea typeface="ＭＳ Ｐゴシック" panose="020B0600070205080204" pitchFamily="34" charset="-128"/>
              </a:rPr>
              <a:t>How did you express that sadness?</a:t>
            </a:r>
          </a:p>
          <a:p>
            <a:pPr algn="just">
              <a:spcBef>
                <a:spcPct val="0"/>
              </a:spcBef>
            </a:pPr>
            <a:r>
              <a:rPr lang="en-GB" altLang="en-US" sz="1800" b="1" dirty="0">
                <a:latin typeface="Avenir Medium" charset="0"/>
                <a:ea typeface="ＭＳ Ｐゴシック" panose="020B0600070205080204" pitchFamily="34" charset="-128"/>
              </a:rPr>
              <a:t>Did you ever speak to someone about it? Why/why not?</a:t>
            </a:r>
          </a:p>
          <a:p>
            <a:pPr marL="0" indent="0" algn="just">
              <a:spcBef>
                <a:spcPct val="0"/>
              </a:spcBef>
              <a:spcAft>
                <a:spcPct val="0"/>
              </a:spcAft>
              <a:buNone/>
            </a:pPr>
            <a:endParaRPr lang="en-GB" altLang="en-US" sz="2400" b="1" dirty="0">
              <a:latin typeface="Avenir Medium" charset="0"/>
              <a:ea typeface="ＭＳ Ｐゴシック" panose="020B0600070205080204" pitchFamily="34" charset="-128"/>
            </a:endParaRPr>
          </a:p>
        </p:txBody>
      </p:sp>
    </p:spTree>
    <p:extLst>
      <p:ext uri="{BB962C8B-B14F-4D97-AF65-F5344CB8AC3E}">
        <p14:creationId xmlns:p14="http://schemas.microsoft.com/office/powerpoint/2010/main" val="2257325496"/>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Graphic 2" descr="Employee badge with solid fill">
            <a:extLst>
              <a:ext uri="{FF2B5EF4-FFF2-40B4-BE49-F238E27FC236}">
                <a16:creationId xmlns:a16="http://schemas.microsoft.com/office/drawing/2014/main" id="{50FA0244-72AB-1BA3-DACA-FB966F2D2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1412776"/>
            <a:ext cx="45354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5"/>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Session 1: Manhood &amp; Vulnerability</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2059001" y="1967061"/>
            <a:ext cx="806608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SzTx/>
              <a:buFont typeface="Webdings" panose="05030102010509060703" pitchFamily="18" charset="2"/>
              <a:buChar char="4"/>
            </a:pPr>
            <a:r>
              <a:rPr lang="en-ZA" altLang="en-US" dirty="0">
                <a:latin typeface="Avenir Medium" charset="0"/>
              </a:rPr>
              <a:t>Introductions</a:t>
            </a:r>
          </a:p>
          <a:p>
            <a:pPr>
              <a:spcBef>
                <a:spcPct val="50000"/>
              </a:spcBef>
              <a:buSzTx/>
              <a:buFont typeface="Webdings" panose="05030102010509060703" pitchFamily="18" charset="2"/>
              <a:buChar char="4"/>
            </a:pPr>
            <a:r>
              <a:rPr lang="en-ZA" altLang="en-US" dirty="0">
                <a:latin typeface="Avenir Medium" charset="0"/>
              </a:rPr>
              <a:t>Expectations: For the Program</a:t>
            </a:r>
          </a:p>
          <a:p>
            <a:pPr>
              <a:spcBef>
                <a:spcPct val="50000"/>
              </a:spcBef>
              <a:buSzTx/>
              <a:buFont typeface="Webdings" panose="05030102010509060703" pitchFamily="18" charset="2"/>
              <a:buChar char="4"/>
            </a:pPr>
            <a:r>
              <a:rPr lang="en-ZA" altLang="en-US" dirty="0">
                <a:latin typeface="Avenir Medium" charset="0"/>
              </a:rPr>
              <a:t>Session overview.</a:t>
            </a:r>
          </a:p>
          <a:p>
            <a:pPr>
              <a:spcBef>
                <a:spcPct val="50000"/>
              </a:spcBef>
              <a:buSzTx/>
              <a:buFont typeface="Webdings" panose="05030102010509060703" pitchFamily="18" charset="2"/>
              <a:buChar char="4"/>
            </a:pPr>
            <a:r>
              <a:rPr lang="en-ZA" altLang="en-US" dirty="0">
                <a:latin typeface="Avenir Medium" charset="0"/>
              </a:rPr>
              <a:t>What is Singamadoda? : Background, Objectives, Methods</a:t>
            </a:r>
          </a:p>
          <a:p>
            <a:pPr>
              <a:spcBef>
                <a:spcPct val="50000"/>
              </a:spcBef>
              <a:buSzTx/>
              <a:buFont typeface="Webdings" panose="05030102010509060703" pitchFamily="18" charset="2"/>
              <a:buChar char="4"/>
            </a:pPr>
            <a:r>
              <a:rPr lang="en-ZA" altLang="en-US" dirty="0">
                <a:latin typeface="Avenir Medium" charset="0"/>
              </a:rPr>
              <a:t>Activity 1: Defining Manhood</a:t>
            </a:r>
          </a:p>
          <a:p>
            <a:pPr>
              <a:spcBef>
                <a:spcPct val="50000"/>
              </a:spcBef>
              <a:buSzTx/>
              <a:buFont typeface="Webdings" panose="05030102010509060703" pitchFamily="18" charset="2"/>
              <a:buChar char="4"/>
            </a:pPr>
            <a:r>
              <a:rPr lang="en-ZA" altLang="en-US" dirty="0">
                <a:latin typeface="Avenir Medium" charset="0"/>
              </a:rPr>
              <a:t>Energizer</a:t>
            </a:r>
          </a:p>
          <a:p>
            <a:pPr>
              <a:spcBef>
                <a:spcPct val="50000"/>
              </a:spcBef>
              <a:buSzTx/>
              <a:buFont typeface="Webdings" panose="05030102010509060703" pitchFamily="18" charset="2"/>
              <a:buChar char="4"/>
            </a:pPr>
            <a:r>
              <a:rPr lang="en-ZA" altLang="en-US" dirty="0">
                <a:latin typeface="Avenir Medium" charset="0"/>
              </a:rPr>
              <a:t>Activity 2: Vulnerability is Not Weakness</a:t>
            </a:r>
          </a:p>
          <a:p>
            <a:pPr>
              <a:spcBef>
                <a:spcPct val="50000"/>
              </a:spcBef>
              <a:buSzTx/>
              <a:buFont typeface="Webdings" panose="05030102010509060703" pitchFamily="18" charset="2"/>
              <a:buChar char="4"/>
            </a:pPr>
            <a:r>
              <a:rPr lang="en-ZA" altLang="en-US" dirty="0">
                <a:latin typeface="Avenir Medium" charset="0"/>
              </a:rPr>
              <a:t>Closing</a:t>
            </a: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762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12F58C6A-6892-C308-3E1E-A9214F5A7E46}"/>
              </a:ext>
            </a:extLst>
          </p:cNvPr>
          <p:cNvSpPr txBox="1"/>
          <p:nvPr/>
        </p:nvSpPr>
        <p:spPr>
          <a:xfrm flipH="1">
            <a:off x="4799856" y="1305418"/>
            <a:ext cx="2592288" cy="369332"/>
          </a:xfrm>
          <a:prstGeom prst="rect">
            <a:avLst/>
          </a:prstGeom>
          <a:noFill/>
        </p:spPr>
        <p:txBody>
          <a:bodyPr wrap="square" rtlCol="0">
            <a:spAutoFit/>
          </a:bodyPr>
          <a:lstStyle/>
          <a:p>
            <a:r>
              <a:rPr lang="en-ZA" b="1" dirty="0"/>
              <a:t>Roadmap for Today!</a:t>
            </a: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4E0CD982-9158-FFBF-5BFB-2E2FC1BBA490}"/>
              </a:ext>
            </a:extLst>
          </p:cNvPr>
          <p:cNvSpPr txBox="1">
            <a:spLocks noChangeArrowheads="1"/>
          </p:cNvSpPr>
          <p:nvPr/>
        </p:nvSpPr>
        <p:spPr bwMode="auto">
          <a:xfrm>
            <a:off x="1524000" y="1"/>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endParaRPr lang="en-US" altLang="en-US" sz="2400">
              <a:latin typeface="Times New Roman" panose="02020603050405020304" pitchFamily="18" charset="0"/>
            </a:endParaRPr>
          </a:p>
        </p:txBody>
      </p:sp>
      <p:sp>
        <p:nvSpPr>
          <p:cNvPr id="19459" name="Text Box 3">
            <a:extLst>
              <a:ext uri="{FF2B5EF4-FFF2-40B4-BE49-F238E27FC236}">
                <a16:creationId xmlns:a16="http://schemas.microsoft.com/office/drawing/2014/main" id="{D4CF7A14-F537-A8E1-BCF8-C22980D8515C}"/>
              </a:ext>
            </a:extLst>
          </p:cNvPr>
          <p:cNvSpPr txBox="1">
            <a:spLocks noChangeArrowheads="1"/>
          </p:cNvSpPr>
          <p:nvPr/>
        </p:nvSpPr>
        <p:spPr bwMode="auto">
          <a:xfrm>
            <a:off x="2351088" y="255589"/>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a:latin typeface="Avenir Medium" charset="0"/>
              </a:rPr>
              <a:t>Introductions</a:t>
            </a:r>
            <a:endParaRPr lang="en-US" altLang="en-US" sz="4000">
              <a:latin typeface="Avenir Medium" charset="0"/>
            </a:endParaRPr>
          </a:p>
        </p:txBody>
      </p:sp>
      <p:sp>
        <p:nvSpPr>
          <p:cNvPr id="20484" name="Text Box 4">
            <a:extLst>
              <a:ext uri="{FF2B5EF4-FFF2-40B4-BE49-F238E27FC236}">
                <a16:creationId xmlns:a16="http://schemas.microsoft.com/office/drawing/2014/main" id="{08FC14EE-BC1C-FE98-5C33-B52269B85A9E}"/>
              </a:ext>
            </a:extLst>
          </p:cNvPr>
          <p:cNvSpPr txBox="1">
            <a:spLocks noChangeArrowheads="1"/>
          </p:cNvSpPr>
          <p:nvPr/>
        </p:nvSpPr>
        <p:spPr bwMode="auto">
          <a:xfrm>
            <a:off x="1919289" y="1335089"/>
            <a:ext cx="8066087" cy="3231654"/>
          </a:xfrm>
          <a:prstGeom prst="rect">
            <a:avLst/>
          </a:prstGeom>
          <a:noFill/>
          <a:ln>
            <a:noFill/>
          </a:ln>
          <a:effectLst/>
        </p:spPr>
        <p:txBody>
          <a:bodyPr>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buSzTx/>
              <a:buNone/>
              <a:defRPr/>
            </a:pPr>
            <a:endParaRPr lang="en-US" altLang="en-US" sz="2400" dirty="0">
              <a:latin typeface="Avenir Medium"/>
            </a:endParaRPr>
          </a:p>
          <a:p>
            <a:pPr>
              <a:spcBef>
                <a:spcPct val="50000"/>
              </a:spcBef>
              <a:buSzTx/>
              <a:buFont typeface="Webdings" panose="05030102010509060703" pitchFamily="18" charset="2"/>
              <a:buChar char="4"/>
              <a:defRPr/>
            </a:pPr>
            <a:r>
              <a:rPr lang="en-US" altLang="en-US" sz="2400" dirty="0">
                <a:latin typeface="Avenir Medium"/>
              </a:rPr>
              <a:t>Introduce yourself to the group by giving us your:</a:t>
            </a:r>
          </a:p>
          <a:p>
            <a:pPr>
              <a:spcBef>
                <a:spcPct val="50000"/>
              </a:spcBef>
              <a:buSzTx/>
              <a:buFont typeface="Arial" panose="020B0604020202020204" pitchFamily="34" charset="0"/>
              <a:buChar char="•"/>
              <a:defRPr/>
            </a:pPr>
            <a:r>
              <a:rPr lang="en-US" altLang="en-US" sz="2400" dirty="0">
                <a:latin typeface="Avenir Medium"/>
              </a:rPr>
              <a:t>Name/surname</a:t>
            </a:r>
          </a:p>
          <a:p>
            <a:pPr>
              <a:spcBef>
                <a:spcPct val="50000"/>
              </a:spcBef>
              <a:buSzTx/>
              <a:buFont typeface="Arial" panose="020B0604020202020204" pitchFamily="34" charset="0"/>
              <a:buChar char="•"/>
              <a:defRPr/>
            </a:pPr>
            <a:r>
              <a:rPr lang="en-US" altLang="en-US" sz="2400" dirty="0">
                <a:latin typeface="Avenir Medium"/>
              </a:rPr>
              <a:t>What are you studying/interested in career wise</a:t>
            </a:r>
          </a:p>
          <a:p>
            <a:pPr>
              <a:spcBef>
                <a:spcPct val="50000"/>
              </a:spcBef>
              <a:buSzTx/>
              <a:buFont typeface="Arial" panose="020B0604020202020204" pitchFamily="34" charset="0"/>
              <a:buChar char="•"/>
              <a:defRPr/>
            </a:pPr>
            <a:r>
              <a:rPr lang="en-US" altLang="en-US" sz="2400" dirty="0">
                <a:latin typeface="Avenir Medium"/>
              </a:rPr>
              <a:t>An interesting fact about your community</a:t>
            </a:r>
          </a:p>
          <a:p>
            <a:pPr marL="0" indent="0">
              <a:spcBef>
                <a:spcPct val="50000"/>
              </a:spcBef>
              <a:buSzTx/>
              <a:buNone/>
              <a:defRPr/>
            </a:pPr>
            <a:endParaRPr lang="en-US" altLang="en-US" sz="2400" dirty="0">
              <a:latin typeface="Avenir Medium"/>
            </a:endParaRPr>
          </a:p>
        </p:txBody>
      </p:sp>
      <p:sp>
        <p:nvSpPr>
          <p:cNvPr id="19461" name="Line 5">
            <a:extLst>
              <a:ext uri="{FF2B5EF4-FFF2-40B4-BE49-F238E27FC236}">
                <a16:creationId xmlns:a16="http://schemas.microsoft.com/office/drawing/2014/main" id="{43A2E2BF-9350-3928-C039-EB6E7457A8C1}"/>
              </a:ext>
            </a:extLst>
          </p:cNvPr>
          <p:cNvSpPr>
            <a:spLocks noChangeShapeType="1"/>
          </p:cNvSpPr>
          <p:nvPr/>
        </p:nvSpPr>
        <p:spPr bwMode="auto">
          <a:xfrm>
            <a:off x="2781300" y="1125538"/>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599C8E9B-6E3D-BBCE-6614-A1C2A59D873A}"/>
              </a:ext>
            </a:extLst>
          </p:cNvPr>
          <p:cNvSpPr txBox="1">
            <a:spLocks noChangeArrowheads="1"/>
          </p:cNvSpPr>
          <p:nvPr/>
        </p:nvSpPr>
        <p:spPr bwMode="auto">
          <a:xfrm>
            <a:off x="1524000" y="1"/>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p:txBody>
      </p:sp>
      <p:sp>
        <p:nvSpPr>
          <p:cNvPr id="21507" name="Text Box 3">
            <a:extLst>
              <a:ext uri="{FF2B5EF4-FFF2-40B4-BE49-F238E27FC236}">
                <a16:creationId xmlns:a16="http://schemas.microsoft.com/office/drawing/2014/main" id="{B30F4932-F13F-4396-AD53-22BEF725A24A}"/>
              </a:ext>
            </a:extLst>
          </p:cNvPr>
          <p:cNvSpPr txBox="1">
            <a:spLocks noChangeArrowheads="1"/>
          </p:cNvSpPr>
          <p:nvPr/>
        </p:nvSpPr>
        <p:spPr bwMode="auto">
          <a:xfrm>
            <a:off x="2351088" y="11113"/>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Expectations</a:t>
            </a:r>
            <a:endParaRPr lang="en-US" altLang="en-US" sz="4000" dirty="0">
              <a:latin typeface="Avenir Medium" charset="0"/>
            </a:endParaRPr>
          </a:p>
        </p:txBody>
      </p:sp>
      <p:sp>
        <p:nvSpPr>
          <p:cNvPr id="21508" name="Text Box 4">
            <a:extLst>
              <a:ext uri="{FF2B5EF4-FFF2-40B4-BE49-F238E27FC236}">
                <a16:creationId xmlns:a16="http://schemas.microsoft.com/office/drawing/2014/main" id="{609BDFB4-0C58-9C9C-4FE2-0ACD6DE6ABEB}"/>
              </a:ext>
            </a:extLst>
          </p:cNvPr>
          <p:cNvSpPr txBox="1">
            <a:spLocks noChangeArrowheads="1"/>
          </p:cNvSpPr>
          <p:nvPr/>
        </p:nvSpPr>
        <p:spPr bwMode="auto">
          <a:xfrm>
            <a:off x="1919289" y="981075"/>
            <a:ext cx="806608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buSzTx/>
              <a:buNone/>
            </a:pPr>
            <a:endParaRPr lang="en-ZA" altLang="en-US" b="1" dirty="0"/>
          </a:p>
          <a:p>
            <a:pPr marL="0" indent="0">
              <a:spcBef>
                <a:spcPct val="50000"/>
              </a:spcBef>
              <a:buSzTx/>
              <a:buNone/>
            </a:pPr>
            <a:endParaRPr lang="en-ZA" altLang="en-US" b="1" dirty="0"/>
          </a:p>
          <a:p>
            <a:pPr marL="0" indent="0">
              <a:spcBef>
                <a:spcPct val="50000"/>
              </a:spcBef>
              <a:buSzTx/>
              <a:buNone/>
            </a:pPr>
            <a:r>
              <a:rPr lang="en-ZA" altLang="en-US" sz="2400" b="1" dirty="0">
                <a:latin typeface="Avenir Medium"/>
              </a:rPr>
              <a:t>Each participant to a quick response to the following question</a:t>
            </a:r>
          </a:p>
          <a:p>
            <a:pPr>
              <a:spcBef>
                <a:spcPct val="50000"/>
              </a:spcBef>
              <a:buSzTx/>
              <a:buFont typeface="Webdings" panose="05030102010509060703" pitchFamily="18" charset="2"/>
              <a:buChar char="4"/>
            </a:pPr>
            <a:r>
              <a:rPr lang="en-ZA" altLang="en-US" sz="2400" dirty="0">
                <a:latin typeface="Avenir Medium"/>
              </a:rPr>
              <a:t>What is it that I know about the program?</a:t>
            </a:r>
          </a:p>
          <a:p>
            <a:pPr>
              <a:spcBef>
                <a:spcPct val="50000"/>
              </a:spcBef>
              <a:buSzTx/>
              <a:buFont typeface="Webdings" panose="05030102010509060703" pitchFamily="18" charset="2"/>
              <a:buChar char="4"/>
            </a:pPr>
            <a:r>
              <a:rPr lang="en-ZA" altLang="en-US" sz="2400" dirty="0">
                <a:latin typeface="Avenir Medium"/>
              </a:rPr>
              <a:t>What do I want know about the Program</a:t>
            </a:r>
            <a:r>
              <a:rPr lang="en-ZA" altLang="en-US" sz="2400" dirty="0">
                <a:latin typeface="Avenir Medium" charset="0"/>
              </a:rPr>
              <a:t>?</a:t>
            </a:r>
          </a:p>
        </p:txBody>
      </p:sp>
      <p:sp>
        <p:nvSpPr>
          <p:cNvPr id="21509" name="Line 5">
            <a:extLst>
              <a:ext uri="{FF2B5EF4-FFF2-40B4-BE49-F238E27FC236}">
                <a16:creationId xmlns:a16="http://schemas.microsoft.com/office/drawing/2014/main" id="{C8E015D8-0935-5D82-AE2E-2F24295D9818}"/>
              </a:ext>
            </a:extLst>
          </p:cNvPr>
          <p:cNvSpPr>
            <a:spLocks noChangeShapeType="1"/>
          </p:cNvSpPr>
          <p:nvPr/>
        </p:nvSpPr>
        <p:spPr bwMode="auto">
          <a:xfrm>
            <a:off x="2808288" y="765175"/>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052C5D0-362B-40A3-5511-7970AAB8D823}"/>
              </a:ext>
            </a:extLst>
          </p:cNvPr>
          <p:cNvSpPr txBox="1">
            <a:spLocks noChangeArrowheads="1"/>
          </p:cNvSpPr>
          <p:nvPr/>
        </p:nvSpPr>
        <p:spPr bwMode="auto">
          <a:xfrm>
            <a:off x="1520045" y="13065"/>
            <a:ext cx="9144000"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a:p>
            <a:pPr>
              <a:spcBef>
                <a:spcPct val="50000"/>
              </a:spcBef>
              <a:buClrTx/>
              <a:buSzTx/>
              <a:buFontTx/>
              <a:buNone/>
            </a:pPr>
            <a:endParaRPr lang="en-US" altLang="en-US" sz="2400" dirty="0">
              <a:latin typeface="Times New Roman" panose="02020603050405020304" pitchFamily="18" charset="0"/>
            </a:endParaRPr>
          </a:p>
        </p:txBody>
      </p:sp>
      <p:sp>
        <p:nvSpPr>
          <p:cNvPr id="20483" name="Text Box 3">
            <a:extLst>
              <a:ext uri="{FF2B5EF4-FFF2-40B4-BE49-F238E27FC236}">
                <a16:creationId xmlns:a16="http://schemas.microsoft.com/office/drawing/2014/main" id="{F7550596-AAB6-1BE4-84C2-A92EE0EA490A}"/>
              </a:ext>
            </a:extLst>
          </p:cNvPr>
          <p:cNvSpPr txBox="1">
            <a:spLocks noChangeArrowheads="1"/>
          </p:cNvSpPr>
          <p:nvPr/>
        </p:nvSpPr>
        <p:spPr bwMode="auto">
          <a:xfrm>
            <a:off x="2324100" y="-25400"/>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dirty="0">
                <a:latin typeface="Avenir Medium" charset="0"/>
              </a:rPr>
              <a:t>Session 1: Objectives</a:t>
            </a:r>
            <a:endParaRPr lang="en-US" altLang="en-US" sz="4000" dirty="0">
              <a:latin typeface="Avenir Medium" charset="0"/>
            </a:endParaRPr>
          </a:p>
        </p:txBody>
      </p:sp>
      <p:sp>
        <p:nvSpPr>
          <p:cNvPr id="20484" name="Text Box 4">
            <a:extLst>
              <a:ext uri="{FF2B5EF4-FFF2-40B4-BE49-F238E27FC236}">
                <a16:creationId xmlns:a16="http://schemas.microsoft.com/office/drawing/2014/main" id="{0171930B-14A1-2969-CBF2-7A355F5C5BB6}"/>
              </a:ext>
            </a:extLst>
          </p:cNvPr>
          <p:cNvSpPr txBox="1">
            <a:spLocks noChangeArrowheads="1"/>
          </p:cNvSpPr>
          <p:nvPr/>
        </p:nvSpPr>
        <p:spPr bwMode="auto">
          <a:xfrm>
            <a:off x="2062957" y="1682129"/>
            <a:ext cx="80660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marL="342900" indent="-342900">
              <a:spcBef>
                <a:spcPct val="50000"/>
              </a:spcBef>
              <a:buSzTx/>
              <a:buFont typeface="+mj-lt"/>
              <a:buAutoNum type="arabicPeriod"/>
            </a:pPr>
            <a:r>
              <a:rPr lang="en-ZA" altLang="en-US" sz="2800" b="1" dirty="0">
                <a:latin typeface="Avenir Medium" charset="0"/>
              </a:rPr>
              <a:t>Gain an understanding of the the SRPM program including background, objectives ; and methods</a:t>
            </a:r>
          </a:p>
          <a:p>
            <a:pPr marL="342900" indent="-342900">
              <a:spcBef>
                <a:spcPct val="50000"/>
              </a:spcBef>
              <a:buSzTx/>
              <a:buFont typeface="+mj-lt"/>
              <a:buAutoNum type="arabicPeriod"/>
            </a:pPr>
            <a:r>
              <a:rPr lang="en-ZA" altLang="en-US" sz="2800" b="1" dirty="0">
                <a:latin typeface="Avenir Medium" charset="0"/>
              </a:rPr>
              <a:t>Reflect </a:t>
            </a:r>
            <a:r>
              <a:rPr lang="en-ZA" altLang="en-US" sz="2800" b="1">
                <a:latin typeface="Avenir Medium" charset="0"/>
              </a:rPr>
              <a:t>on our personal </a:t>
            </a:r>
            <a:r>
              <a:rPr lang="en-ZA" altLang="en-US" sz="2800" b="1" dirty="0">
                <a:latin typeface="Avenir Medium" charset="0"/>
              </a:rPr>
              <a:t>understandings of manhood.</a:t>
            </a:r>
          </a:p>
          <a:p>
            <a:pPr marL="342900" indent="-342900">
              <a:spcBef>
                <a:spcPct val="50000"/>
              </a:spcBef>
              <a:buSzTx/>
              <a:buFont typeface="+mj-lt"/>
              <a:buAutoNum type="arabicPeriod"/>
            </a:pPr>
            <a:r>
              <a:rPr lang="en-ZA" altLang="en-US" sz="2800" b="1" dirty="0">
                <a:latin typeface="Avenir Medium" charset="0"/>
              </a:rPr>
              <a:t>Exploring Vulnerability and Self-Love. </a:t>
            </a:r>
          </a:p>
        </p:txBody>
      </p:sp>
      <p:sp>
        <p:nvSpPr>
          <p:cNvPr id="20485" name="Line 5">
            <a:extLst>
              <a:ext uri="{FF2B5EF4-FFF2-40B4-BE49-F238E27FC236}">
                <a16:creationId xmlns:a16="http://schemas.microsoft.com/office/drawing/2014/main" id="{640717EA-130F-22D4-EE95-089032929062}"/>
              </a:ext>
            </a:extLst>
          </p:cNvPr>
          <p:cNvSpPr>
            <a:spLocks noChangeShapeType="1"/>
          </p:cNvSpPr>
          <p:nvPr/>
        </p:nvSpPr>
        <p:spPr bwMode="auto">
          <a:xfrm>
            <a:off x="2781300" y="682486"/>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DCD4354D-FAE8-FACA-296A-C54F493033CA}"/>
              </a:ext>
            </a:extLst>
          </p:cNvPr>
          <p:cNvSpPr txBox="1"/>
          <p:nvPr/>
        </p:nvSpPr>
        <p:spPr>
          <a:xfrm flipH="1">
            <a:off x="4553588" y="812975"/>
            <a:ext cx="3076914" cy="707886"/>
          </a:xfrm>
          <a:prstGeom prst="rect">
            <a:avLst/>
          </a:prstGeom>
          <a:noFill/>
        </p:spPr>
        <p:txBody>
          <a:bodyPr wrap="square" rtlCol="0">
            <a:spAutoFit/>
          </a:bodyPr>
          <a:lstStyle/>
          <a:p>
            <a:pPr algn="ctr"/>
            <a:r>
              <a:rPr lang="en-ZA" sz="2000" dirty="0">
                <a:latin typeface="Avenir Medium"/>
              </a:rPr>
              <a:t> By the End of the session; we will</a:t>
            </a:r>
          </a:p>
        </p:txBody>
      </p:sp>
    </p:spTree>
    <p:extLst>
      <p:ext uri="{BB962C8B-B14F-4D97-AF65-F5344CB8AC3E}">
        <p14:creationId xmlns:p14="http://schemas.microsoft.com/office/powerpoint/2010/main" val="1472992929"/>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98449" y="6298088"/>
            <a:ext cx="2168985" cy="91243"/>
          </a:xfrm>
          <a:prstGeom prst="rect">
            <a:avLst/>
          </a:prstGeom>
        </p:spPr>
        <p:txBody>
          <a:bodyPr vert="horz" wrap="square" lIns="0" tIns="0" rIns="0" bIns="0" rtlCol="0">
            <a:spAutoFit/>
          </a:bodyPr>
          <a:lstStyle/>
          <a:p>
            <a:pPr>
              <a:lnSpc>
                <a:spcPts val="673"/>
              </a:lnSpc>
              <a:tabLst>
                <a:tab pos="2122866" algn="l"/>
              </a:tabLst>
            </a:pPr>
            <a:r>
              <a:rPr sz="705" dirty="0">
                <a:latin typeface="Calibri"/>
                <a:cs typeface="Calibri"/>
              </a:rPr>
              <a:t>SINGAMADODA?</a:t>
            </a:r>
            <a:r>
              <a:rPr sz="705" spc="-29" dirty="0">
                <a:latin typeface="Calibri"/>
                <a:cs typeface="Calibri"/>
              </a:rPr>
              <a:t> </a:t>
            </a:r>
            <a:r>
              <a:rPr sz="705" dirty="0">
                <a:latin typeface="Calibri"/>
                <a:cs typeface="Calibri"/>
              </a:rPr>
              <a:t>REDEFINING</a:t>
            </a:r>
            <a:r>
              <a:rPr sz="705" spc="-19" dirty="0">
                <a:latin typeface="Calibri"/>
                <a:cs typeface="Calibri"/>
              </a:rPr>
              <a:t> </a:t>
            </a:r>
            <a:r>
              <a:rPr sz="705" dirty="0">
                <a:latin typeface="Calibri"/>
                <a:cs typeface="Calibri"/>
              </a:rPr>
              <a:t>POSITIVE</a:t>
            </a:r>
            <a:r>
              <a:rPr sz="705" spc="-26" dirty="0">
                <a:latin typeface="Calibri"/>
                <a:cs typeface="Calibri"/>
              </a:rPr>
              <a:t> </a:t>
            </a:r>
            <a:r>
              <a:rPr sz="705" spc="-6" dirty="0">
                <a:latin typeface="Calibri"/>
                <a:cs typeface="Calibri"/>
              </a:rPr>
              <a:t>MASCULINITY</a:t>
            </a:r>
            <a:r>
              <a:rPr sz="705" dirty="0">
                <a:latin typeface="Calibri"/>
                <a:cs typeface="Calibri"/>
              </a:rPr>
              <a:t>	</a:t>
            </a:r>
            <a:r>
              <a:rPr sz="1058" spc="-48" baseline="-12626" dirty="0">
                <a:solidFill>
                  <a:srgbClr val="FFFFFF"/>
                </a:solidFill>
                <a:latin typeface="Calibri"/>
                <a:cs typeface="Calibri"/>
              </a:rPr>
              <a:t>1</a:t>
            </a:r>
            <a:endParaRPr sz="1058" baseline="-12626">
              <a:latin typeface="Calibri"/>
              <a:cs typeface="Calibri"/>
            </a:endParaRPr>
          </a:p>
        </p:txBody>
      </p:sp>
      <p:pic>
        <p:nvPicPr>
          <p:cNvPr id="3" name="object 3"/>
          <p:cNvPicPr/>
          <p:nvPr/>
        </p:nvPicPr>
        <p:blipFill>
          <a:blip r:embed="rId2" cstate="print"/>
          <a:stretch>
            <a:fillRect/>
          </a:stretch>
        </p:blipFill>
        <p:spPr>
          <a:xfrm>
            <a:off x="4725404" y="1376080"/>
            <a:ext cx="3068809" cy="2888025"/>
          </a:xfrm>
          <a:prstGeom prst="rect">
            <a:avLst/>
          </a:prstGeom>
        </p:spPr>
      </p:pic>
      <p:grpSp>
        <p:nvGrpSpPr>
          <p:cNvPr id="4" name="object 4"/>
          <p:cNvGrpSpPr/>
          <p:nvPr/>
        </p:nvGrpSpPr>
        <p:grpSpPr>
          <a:xfrm>
            <a:off x="263352" y="116632"/>
            <a:ext cx="11449272" cy="6840760"/>
            <a:chOff x="356234" y="457237"/>
            <a:chExt cx="6988809" cy="9753600"/>
          </a:xfrm>
        </p:grpSpPr>
        <p:pic>
          <p:nvPicPr>
            <p:cNvPr id="5" name="object 5"/>
            <p:cNvPicPr/>
            <p:nvPr/>
          </p:nvPicPr>
          <p:blipFill>
            <a:blip r:embed="rId3" cstate="print"/>
            <a:stretch>
              <a:fillRect/>
            </a:stretch>
          </p:blipFill>
          <p:spPr>
            <a:xfrm>
              <a:off x="3002708" y="7548498"/>
              <a:ext cx="1993942" cy="1757045"/>
            </a:xfrm>
            <a:prstGeom prst="rect">
              <a:avLst/>
            </a:prstGeom>
          </p:spPr>
        </p:pic>
        <p:sp>
          <p:nvSpPr>
            <p:cNvPr id="6" name="object 6"/>
            <p:cNvSpPr/>
            <p:nvPr/>
          </p:nvSpPr>
          <p:spPr>
            <a:xfrm>
              <a:off x="356234" y="457237"/>
              <a:ext cx="6988809" cy="9753600"/>
            </a:xfrm>
            <a:custGeom>
              <a:avLst/>
              <a:gdLst/>
              <a:ahLst/>
              <a:cxnLst/>
              <a:rect l="l" t="t" r="r" b="b"/>
              <a:pathLst>
                <a:path w="6988809" h="9753600">
                  <a:moveTo>
                    <a:pt x="6988809" y="0"/>
                  </a:moveTo>
                  <a:lnTo>
                    <a:pt x="0" y="0"/>
                  </a:lnTo>
                  <a:lnTo>
                    <a:pt x="0" y="9753219"/>
                  </a:lnTo>
                  <a:lnTo>
                    <a:pt x="6988809" y="9753219"/>
                  </a:lnTo>
                  <a:lnTo>
                    <a:pt x="6988809" y="0"/>
                  </a:lnTo>
                  <a:close/>
                </a:path>
              </a:pathLst>
            </a:custGeom>
            <a:solidFill>
              <a:srgbClr val="001233"/>
            </a:solidFill>
          </p:spPr>
          <p:txBody>
            <a:bodyPr wrap="square" lIns="0" tIns="0" rIns="0" bIns="0" rtlCol="0"/>
            <a:lstStyle/>
            <a:p>
              <a:endParaRPr/>
            </a:p>
          </p:txBody>
        </p:sp>
      </p:grpSp>
      <p:sp>
        <p:nvSpPr>
          <p:cNvPr id="7" name="object 7"/>
          <p:cNvSpPr txBox="1"/>
          <p:nvPr/>
        </p:nvSpPr>
        <p:spPr>
          <a:xfrm>
            <a:off x="2207569" y="2139716"/>
            <a:ext cx="6570872" cy="1848317"/>
          </a:xfrm>
          <a:prstGeom prst="rect">
            <a:avLst/>
          </a:prstGeom>
        </p:spPr>
        <p:txBody>
          <a:bodyPr vert="horz" wrap="square" lIns="0" tIns="7738" rIns="0" bIns="0" rtlCol="0">
            <a:spAutoFit/>
          </a:bodyPr>
          <a:lstStyle/>
          <a:p>
            <a:pPr marL="11810" marR="3258" indent="-4072" algn="just">
              <a:lnSpc>
                <a:spcPct val="112300"/>
              </a:lnSpc>
              <a:spcBef>
                <a:spcPts val="61"/>
              </a:spcBef>
            </a:pPr>
            <a:r>
              <a:rPr sz="1796" b="1" dirty="0">
                <a:solidFill>
                  <a:srgbClr val="FFCA1F"/>
                </a:solidFill>
                <a:latin typeface="Calibri"/>
                <a:cs typeface="Calibri"/>
              </a:rPr>
              <a:t>““It</a:t>
            </a:r>
            <a:r>
              <a:rPr sz="1796" b="1" spc="19" dirty="0">
                <a:solidFill>
                  <a:srgbClr val="FFCA1F"/>
                </a:solidFill>
                <a:latin typeface="Calibri"/>
                <a:cs typeface="Calibri"/>
              </a:rPr>
              <a:t> </a:t>
            </a:r>
            <a:r>
              <a:rPr sz="1796" b="1" dirty="0">
                <a:solidFill>
                  <a:srgbClr val="FFCA1F"/>
                </a:solidFill>
                <a:latin typeface="Calibri"/>
                <a:cs typeface="Calibri"/>
              </a:rPr>
              <a:t>is</a:t>
            </a:r>
            <a:r>
              <a:rPr sz="1796" b="1" spc="29" dirty="0">
                <a:solidFill>
                  <a:srgbClr val="FFCA1F"/>
                </a:solidFill>
                <a:latin typeface="Calibri"/>
                <a:cs typeface="Calibri"/>
              </a:rPr>
              <a:t> </a:t>
            </a:r>
            <a:r>
              <a:rPr sz="1796" b="1" dirty="0">
                <a:solidFill>
                  <a:srgbClr val="FFCA1F"/>
                </a:solidFill>
                <a:latin typeface="Calibri"/>
                <a:cs typeface="Calibri"/>
              </a:rPr>
              <a:t>true</a:t>
            </a:r>
            <a:r>
              <a:rPr sz="1796" b="1" spc="26" dirty="0">
                <a:solidFill>
                  <a:srgbClr val="FFCA1F"/>
                </a:solidFill>
                <a:latin typeface="Calibri"/>
                <a:cs typeface="Calibri"/>
              </a:rPr>
              <a:t> </a:t>
            </a:r>
            <a:r>
              <a:rPr sz="1796" b="1" dirty="0">
                <a:solidFill>
                  <a:srgbClr val="FFCA1F"/>
                </a:solidFill>
                <a:latin typeface="Calibri"/>
                <a:cs typeface="Calibri"/>
              </a:rPr>
              <a:t>that</a:t>
            </a:r>
            <a:r>
              <a:rPr sz="1796" b="1" spc="32" dirty="0">
                <a:solidFill>
                  <a:srgbClr val="FFCA1F"/>
                </a:solidFill>
                <a:latin typeface="Calibri"/>
                <a:cs typeface="Calibri"/>
              </a:rPr>
              <a:t> </a:t>
            </a:r>
            <a:r>
              <a:rPr sz="1796" b="1" dirty="0">
                <a:solidFill>
                  <a:srgbClr val="FFCA1F"/>
                </a:solidFill>
                <a:latin typeface="Calibri"/>
                <a:cs typeface="Calibri"/>
              </a:rPr>
              <a:t>masses</a:t>
            </a:r>
            <a:r>
              <a:rPr sz="1796" b="1" spc="26" dirty="0">
                <a:solidFill>
                  <a:srgbClr val="FFCA1F"/>
                </a:solidFill>
                <a:latin typeface="Calibri"/>
                <a:cs typeface="Calibri"/>
              </a:rPr>
              <a:t> </a:t>
            </a:r>
            <a:r>
              <a:rPr sz="1796" b="1" dirty="0">
                <a:solidFill>
                  <a:srgbClr val="FFCA1F"/>
                </a:solidFill>
                <a:latin typeface="Calibri"/>
                <a:cs typeface="Calibri"/>
              </a:rPr>
              <a:t>of</a:t>
            </a:r>
            <a:r>
              <a:rPr sz="1796" b="1" spc="26" dirty="0">
                <a:solidFill>
                  <a:srgbClr val="FFCA1F"/>
                </a:solidFill>
                <a:latin typeface="Calibri"/>
                <a:cs typeface="Calibri"/>
              </a:rPr>
              <a:t> </a:t>
            </a:r>
            <a:r>
              <a:rPr sz="1796" b="1" dirty="0">
                <a:solidFill>
                  <a:srgbClr val="FFCA1F"/>
                </a:solidFill>
                <a:latin typeface="Calibri"/>
                <a:cs typeface="Calibri"/>
              </a:rPr>
              <a:t>men</a:t>
            </a:r>
            <a:r>
              <a:rPr sz="1796" b="1" spc="26" dirty="0">
                <a:solidFill>
                  <a:srgbClr val="FFCA1F"/>
                </a:solidFill>
                <a:latin typeface="Calibri"/>
                <a:cs typeface="Calibri"/>
              </a:rPr>
              <a:t> </a:t>
            </a:r>
            <a:r>
              <a:rPr sz="1796" b="1" dirty="0">
                <a:solidFill>
                  <a:srgbClr val="FFCA1F"/>
                </a:solidFill>
                <a:latin typeface="Calibri"/>
                <a:cs typeface="Calibri"/>
              </a:rPr>
              <a:t>have</a:t>
            </a:r>
            <a:r>
              <a:rPr sz="1796" b="1" spc="26" dirty="0">
                <a:solidFill>
                  <a:srgbClr val="FFCA1F"/>
                </a:solidFill>
                <a:latin typeface="Calibri"/>
                <a:cs typeface="Calibri"/>
              </a:rPr>
              <a:t> </a:t>
            </a:r>
            <a:r>
              <a:rPr sz="1796" b="1" dirty="0">
                <a:solidFill>
                  <a:srgbClr val="FFCA1F"/>
                </a:solidFill>
                <a:latin typeface="Calibri"/>
                <a:cs typeface="Calibri"/>
              </a:rPr>
              <a:t>not</a:t>
            </a:r>
            <a:r>
              <a:rPr sz="1796" b="1" spc="26" dirty="0">
                <a:solidFill>
                  <a:srgbClr val="FFCA1F"/>
                </a:solidFill>
                <a:latin typeface="Calibri"/>
                <a:cs typeface="Calibri"/>
              </a:rPr>
              <a:t> </a:t>
            </a:r>
            <a:r>
              <a:rPr sz="1796" b="1" dirty="0">
                <a:solidFill>
                  <a:srgbClr val="FFCA1F"/>
                </a:solidFill>
                <a:latin typeface="Calibri"/>
                <a:cs typeface="Calibri"/>
              </a:rPr>
              <a:t>even</a:t>
            </a:r>
            <a:r>
              <a:rPr sz="1796" b="1" spc="29" dirty="0">
                <a:solidFill>
                  <a:srgbClr val="FFCA1F"/>
                </a:solidFill>
                <a:latin typeface="Calibri"/>
                <a:cs typeface="Calibri"/>
              </a:rPr>
              <a:t> </a:t>
            </a:r>
            <a:r>
              <a:rPr sz="1796" b="1" dirty="0">
                <a:solidFill>
                  <a:srgbClr val="FFCA1F"/>
                </a:solidFill>
                <a:latin typeface="Calibri"/>
                <a:cs typeface="Calibri"/>
              </a:rPr>
              <a:t>begun</a:t>
            </a:r>
            <a:r>
              <a:rPr sz="1796" b="1" spc="26" dirty="0">
                <a:solidFill>
                  <a:srgbClr val="FFCA1F"/>
                </a:solidFill>
                <a:latin typeface="Calibri"/>
                <a:cs typeface="Calibri"/>
              </a:rPr>
              <a:t> </a:t>
            </a:r>
            <a:r>
              <a:rPr sz="1796" b="1" dirty="0">
                <a:solidFill>
                  <a:srgbClr val="FFCA1F"/>
                </a:solidFill>
                <a:latin typeface="Calibri"/>
                <a:cs typeface="Calibri"/>
              </a:rPr>
              <a:t>to</a:t>
            </a:r>
            <a:r>
              <a:rPr sz="1796" b="1" spc="26" dirty="0">
                <a:solidFill>
                  <a:srgbClr val="FFCA1F"/>
                </a:solidFill>
                <a:latin typeface="Calibri"/>
                <a:cs typeface="Calibri"/>
              </a:rPr>
              <a:t> </a:t>
            </a:r>
            <a:r>
              <a:rPr sz="1796" b="1" spc="-13" dirty="0">
                <a:solidFill>
                  <a:srgbClr val="FFCA1F"/>
                </a:solidFill>
                <a:latin typeface="Calibri"/>
                <a:cs typeface="Calibri"/>
              </a:rPr>
              <a:t>look </a:t>
            </a:r>
            <a:r>
              <a:rPr sz="1796" b="1" dirty="0">
                <a:solidFill>
                  <a:srgbClr val="FFCA1F"/>
                </a:solidFill>
                <a:latin typeface="Calibri"/>
                <a:cs typeface="Calibri"/>
              </a:rPr>
              <a:t>at</a:t>
            </a:r>
            <a:r>
              <a:rPr sz="1796" b="1" spc="64" dirty="0">
                <a:solidFill>
                  <a:srgbClr val="FFCA1F"/>
                </a:solidFill>
                <a:latin typeface="Calibri"/>
                <a:cs typeface="Calibri"/>
              </a:rPr>
              <a:t>  </a:t>
            </a:r>
            <a:r>
              <a:rPr sz="1796" b="1" dirty="0">
                <a:solidFill>
                  <a:srgbClr val="FFCA1F"/>
                </a:solidFill>
                <a:latin typeface="Calibri"/>
                <a:cs typeface="Calibri"/>
              </a:rPr>
              <a:t>the</a:t>
            </a:r>
            <a:r>
              <a:rPr sz="1796" b="1" spc="67" dirty="0">
                <a:solidFill>
                  <a:srgbClr val="FFCA1F"/>
                </a:solidFill>
                <a:latin typeface="Calibri"/>
                <a:cs typeface="Calibri"/>
              </a:rPr>
              <a:t>  </a:t>
            </a:r>
            <a:r>
              <a:rPr sz="1796" b="1" dirty="0">
                <a:solidFill>
                  <a:srgbClr val="FFCA1F"/>
                </a:solidFill>
                <a:latin typeface="Calibri"/>
                <a:cs typeface="Calibri"/>
              </a:rPr>
              <a:t>ways</a:t>
            </a:r>
            <a:r>
              <a:rPr sz="1796" b="1" spc="67" dirty="0">
                <a:solidFill>
                  <a:srgbClr val="FFCA1F"/>
                </a:solidFill>
                <a:latin typeface="Calibri"/>
                <a:cs typeface="Calibri"/>
              </a:rPr>
              <a:t>  </a:t>
            </a:r>
            <a:r>
              <a:rPr sz="1796" b="1" dirty="0">
                <a:solidFill>
                  <a:srgbClr val="FFCA1F"/>
                </a:solidFill>
                <a:latin typeface="Calibri"/>
                <a:cs typeface="Calibri"/>
              </a:rPr>
              <a:t>that</a:t>
            </a:r>
            <a:r>
              <a:rPr sz="1796" b="1" spc="64" dirty="0">
                <a:solidFill>
                  <a:srgbClr val="FFCA1F"/>
                </a:solidFill>
                <a:latin typeface="Calibri"/>
                <a:cs typeface="Calibri"/>
              </a:rPr>
              <a:t>  </a:t>
            </a:r>
            <a:r>
              <a:rPr sz="1796" b="1" dirty="0">
                <a:solidFill>
                  <a:srgbClr val="FFCA1F"/>
                </a:solidFill>
                <a:latin typeface="Calibri"/>
                <a:cs typeface="Calibri"/>
              </a:rPr>
              <a:t>patriarchy</a:t>
            </a:r>
            <a:r>
              <a:rPr sz="1796" b="1" spc="64" dirty="0">
                <a:solidFill>
                  <a:srgbClr val="FFCA1F"/>
                </a:solidFill>
                <a:latin typeface="Calibri"/>
                <a:cs typeface="Calibri"/>
              </a:rPr>
              <a:t>  </a:t>
            </a:r>
            <a:r>
              <a:rPr sz="1796" b="1" dirty="0">
                <a:solidFill>
                  <a:srgbClr val="FFCA1F"/>
                </a:solidFill>
                <a:latin typeface="Calibri"/>
                <a:cs typeface="Calibri"/>
              </a:rPr>
              <a:t>keeps</a:t>
            </a:r>
            <a:r>
              <a:rPr sz="1796" b="1" spc="67" dirty="0">
                <a:solidFill>
                  <a:srgbClr val="FFCA1F"/>
                </a:solidFill>
                <a:latin typeface="Calibri"/>
                <a:cs typeface="Calibri"/>
              </a:rPr>
              <a:t>  </a:t>
            </a:r>
            <a:r>
              <a:rPr sz="1796" b="1" dirty="0">
                <a:solidFill>
                  <a:srgbClr val="FFCA1F"/>
                </a:solidFill>
                <a:latin typeface="Calibri"/>
                <a:cs typeface="Calibri"/>
              </a:rPr>
              <a:t>them</a:t>
            </a:r>
            <a:r>
              <a:rPr sz="1796" b="1" spc="67" dirty="0">
                <a:solidFill>
                  <a:srgbClr val="FFCA1F"/>
                </a:solidFill>
                <a:latin typeface="Calibri"/>
                <a:cs typeface="Calibri"/>
              </a:rPr>
              <a:t>  </a:t>
            </a:r>
            <a:r>
              <a:rPr sz="1796" b="1" dirty="0">
                <a:solidFill>
                  <a:srgbClr val="FFCA1F"/>
                </a:solidFill>
                <a:latin typeface="Calibri"/>
                <a:cs typeface="Calibri"/>
              </a:rPr>
              <a:t>from</a:t>
            </a:r>
            <a:r>
              <a:rPr sz="1796" b="1" spc="64" dirty="0">
                <a:solidFill>
                  <a:srgbClr val="FFCA1F"/>
                </a:solidFill>
                <a:latin typeface="Calibri"/>
                <a:cs typeface="Calibri"/>
              </a:rPr>
              <a:t>  </a:t>
            </a:r>
            <a:r>
              <a:rPr sz="1796" b="1" spc="-6" dirty="0">
                <a:solidFill>
                  <a:srgbClr val="FFCA1F"/>
                </a:solidFill>
                <a:latin typeface="Calibri"/>
                <a:cs typeface="Calibri"/>
              </a:rPr>
              <a:t>knowing </a:t>
            </a:r>
            <a:r>
              <a:rPr sz="1796" b="1" dirty="0">
                <a:solidFill>
                  <a:srgbClr val="FFCA1F"/>
                </a:solidFill>
                <a:latin typeface="Calibri"/>
                <a:cs typeface="Calibri"/>
              </a:rPr>
              <a:t>themselves,</a:t>
            </a:r>
            <a:r>
              <a:rPr sz="1796" b="1" spc="186" dirty="0">
                <a:solidFill>
                  <a:srgbClr val="FFCA1F"/>
                </a:solidFill>
                <a:latin typeface="Calibri"/>
                <a:cs typeface="Calibri"/>
              </a:rPr>
              <a:t> </a:t>
            </a:r>
            <a:r>
              <a:rPr sz="1796" b="1" dirty="0">
                <a:solidFill>
                  <a:srgbClr val="FFCA1F"/>
                </a:solidFill>
                <a:latin typeface="Calibri"/>
                <a:cs typeface="Calibri"/>
              </a:rPr>
              <a:t>from</a:t>
            </a:r>
            <a:r>
              <a:rPr sz="1796" b="1" spc="199" dirty="0">
                <a:solidFill>
                  <a:srgbClr val="FFCA1F"/>
                </a:solidFill>
                <a:latin typeface="Calibri"/>
                <a:cs typeface="Calibri"/>
              </a:rPr>
              <a:t> </a:t>
            </a:r>
            <a:r>
              <a:rPr sz="1796" b="1" dirty="0">
                <a:solidFill>
                  <a:srgbClr val="FFCA1F"/>
                </a:solidFill>
                <a:latin typeface="Calibri"/>
                <a:cs typeface="Calibri"/>
              </a:rPr>
              <a:t>being</a:t>
            </a:r>
            <a:r>
              <a:rPr sz="1796" b="1" spc="199" dirty="0">
                <a:solidFill>
                  <a:srgbClr val="FFCA1F"/>
                </a:solidFill>
                <a:latin typeface="Calibri"/>
                <a:cs typeface="Calibri"/>
              </a:rPr>
              <a:t> </a:t>
            </a:r>
            <a:r>
              <a:rPr sz="1796" b="1" dirty="0">
                <a:solidFill>
                  <a:srgbClr val="FFCA1F"/>
                </a:solidFill>
                <a:latin typeface="Calibri"/>
                <a:cs typeface="Calibri"/>
              </a:rPr>
              <a:t>in</a:t>
            </a:r>
            <a:r>
              <a:rPr sz="1796" b="1" spc="196" dirty="0">
                <a:solidFill>
                  <a:srgbClr val="FFCA1F"/>
                </a:solidFill>
                <a:latin typeface="Calibri"/>
                <a:cs typeface="Calibri"/>
              </a:rPr>
              <a:t> </a:t>
            </a:r>
            <a:r>
              <a:rPr sz="1796" b="1" dirty="0">
                <a:solidFill>
                  <a:srgbClr val="FFCA1F"/>
                </a:solidFill>
                <a:latin typeface="Calibri"/>
                <a:cs typeface="Calibri"/>
              </a:rPr>
              <a:t>touch</a:t>
            </a:r>
            <a:r>
              <a:rPr sz="1796" b="1" spc="196" dirty="0">
                <a:solidFill>
                  <a:srgbClr val="FFCA1F"/>
                </a:solidFill>
                <a:latin typeface="Calibri"/>
                <a:cs typeface="Calibri"/>
              </a:rPr>
              <a:t> </a:t>
            </a:r>
            <a:r>
              <a:rPr sz="1796" b="1" dirty="0">
                <a:solidFill>
                  <a:srgbClr val="FFCA1F"/>
                </a:solidFill>
                <a:latin typeface="Calibri"/>
                <a:cs typeface="Calibri"/>
              </a:rPr>
              <a:t>with</a:t>
            </a:r>
            <a:r>
              <a:rPr sz="1796" b="1" spc="205" dirty="0">
                <a:solidFill>
                  <a:srgbClr val="FFCA1F"/>
                </a:solidFill>
                <a:latin typeface="Calibri"/>
                <a:cs typeface="Calibri"/>
              </a:rPr>
              <a:t> </a:t>
            </a:r>
            <a:r>
              <a:rPr sz="1796" b="1" dirty="0">
                <a:solidFill>
                  <a:srgbClr val="FFCA1F"/>
                </a:solidFill>
                <a:latin typeface="Calibri"/>
                <a:cs typeface="Calibri"/>
              </a:rPr>
              <a:t>their</a:t>
            </a:r>
            <a:r>
              <a:rPr sz="1796" b="1" spc="163" dirty="0">
                <a:solidFill>
                  <a:srgbClr val="FFCA1F"/>
                </a:solidFill>
                <a:latin typeface="Calibri"/>
                <a:cs typeface="Calibri"/>
              </a:rPr>
              <a:t> </a:t>
            </a:r>
            <a:r>
              <a:rPr sz="1796" b="1" dirty="0">
                <a:solidFill>
                  <a:srgbClr val="FFCA1F"/>
                </a:solidFill>
                <a:latin typeface="Calibri"/>
                <a:cs typeface="Calibri"/>
              </a:rPr>
              <a:t>feelings,</a:t>
            </a:r>
            <a:r>
              <a:rPr sz="1796" b="1" spc="196" dirty="0">
                <a:solidFill>
                  <a:srgbClr val="FFCA1F"/>
                </a:solidFill>
                <a:latin typeface="Calibri"/>
                <a:cs typeface="Calibri"/>
              </a:rPr>
              <a:t> </a:t>
            </a:r>
            <a:r>
              <a:rPr sz="1796" b="1" spc="-13" dirty="0">
                <a:solidFill>
                  <a:srgbClr val="FFCA1F"/>
                </a:solidFill>
                <a:latin typeface="Calibri"/>
                <a:cs typeface="Calibri"/>
              </a:rPr>
              <a:t>from </a:t>
            </a:r>
            <a:r>
              <a:rPr sz="1796" b="1" dirty="0">
                <a:solidFill>
                  <a:srgbClr val="FFCA1F"/>
                </a:solidFill>
                <a:latin typeface="Calibri"/>
                <a:cs typeface="Calibri"/>
              </a:rPr>
              <a:t>loving.</a:t>
            </a:r>
            <a:r>
              <a:rPr sz="1796" b="1" spc="45" dirty="0">
                <a:solidFill>
                  <a:srgbClr val="FFCA1F"/>
                </a:solidFill>
                <a:latin typeface="Calibri"/>
                <a:cs typeface="Calibri"/>
              </a:rPr>
              <a:t> </a:t>
            </a:r>
            <a:r>
              <a:rPr sz="1796" b="1" dirty="0">
                <a:solidFill>
                  <a:srgbClr val="FFCA1F"/>
                </a:solidFill>
                <a:latin typeface="Calibri"/>
                <a:cs typeface="Calibri"/>
              </a:rPr>
              <a:t>To</a:t>
            </a:r>
            <a:r>
              <a:rPr sz="1796" b="1" spc="48" dirty="0">
                <a:solidFill>
                  <a:srgbClr val="FFCA1F"/>
                </a:solidFill>
                <a:latin typeface="Calibri"/>
                <a:cs typeface="Calibri"/>
              </a:rPr>
              <a:t> </a:t>
            </a:r>
            <a:r>
              <a:rPr sz="1796" b="1" dirty="0">
                <a:solidFill>
                  <a:srgbClr val="FFCA1F"/>
                </a:solidFill>
                <a:latin typeface="Calibri"/>
                <a:cs typeface="Calibri"/>
              </a:rPr>
              <a:t>know</a:t>
            </a:r>
            <a:r>
              <a:rPr sz="1796" b="1" spc="61" dirty="0">
                <a:solidFill>
                  <a:srgbClr val="FFCA1F"/>
                </a:solidFill>
                <a:latin typeface="Calibri"/>
                <a:cs typeface="Calibri"/>
              </a:rPr>
              <a:t> </a:t>
            </a:r>
            <a:r>
              <a:rPr sz="1796" b="1" dirty="0">
                <a:solidFill>
                  <a:srgbClr val="FFCA1F"/>
                </a:solidFill>
                <a:latin typeface="Calibri"/>
                <a:cs typeface="Calibri"/>
              </a:rPr>
              <a:t>love,</a:t>
            </a:r>
            <a:r>
              <a:rPr sz="1796" b="1" spc="45" dirty="0">
                <a:solidFill>
                  <a:srgbClr val="FFCA1F"/>
                </a:solidFill>
                <a:latin typeface="Calibri"/>
                <a:cs typeface="Calibri"/>
              </a:rPr>
              <a:t> </a:t>
            </a:r>
            <a:r>
              <a:rPr sz="1796" b="1" dirty="0">
                <a:solidFill>
                  <a:srgbClr val="FFCA1F"/>
                </a:solidFill>
                <a:latin typeface="Calibri"/>
                <a:cs typeface="Calibri"/>
              </a:rPr>
              <a:t>men</a:t>
            </a:r>
            <a:r>
              <a:rPr sz="1796" b="1" spc="48" dirty="0">
                <a:solidFill>
                  <a:srgbClr val="FFCA1F"/>
                </a:solidFill>
                <a:latin typeface="Calibri"/>
                <a:cs typeface="Calibri"/>
              </a:rPr>
              <a:t> </a:t>
            </a:r>
            <a:r>
              <a:rPr sz="1796" b="1" dirty="0">
                <a:solidFill>
                  <a:srgbClr val="FFCA1F"/>
                </a:solidFill>
                <a:latin typeface="Calibri"/>
                <a:cs typeface="Calibri"/>
              </a:rPr>
              <a:t>must</a:t>
            </a:r>
            <a:r>
              <a:rPr sz="1796" b="1" spc="45" dirty="0">
                <a:solidFill>
                  <a:srgbClr val="FFCA1F"/>
                </a:solidFill>
                <a:latin typeface="Calibri"/>
                <a:cs typeface="Calibri"/>
              </a:rPr>
              <a:t> </a:t>
            </a:r>
            <a:r>
              <a:rPr sz="1796" b="1" dirty="0">
                <a:solidFill>
                  <a:srgbClr val="FFCA1F"/>
                </a:solidFill>
                <a:latin typeface="Calibri"/>
                <a:cs typeface="Calibri"/>
              </a:rPr>
              <a:t>be</a:t>
            </a:r>
            <a:r>
              <a:rPr sz="1796" b="1" spc="45" dirty="0">
                <a:solidFill>
                  <a:srgbClr val="FFCA1F"/>
                </a:solidFill>
                <a:latin typeface="Calibri"/>
                <a:cs typeface="Calibri"/>
              </a:rPr>
              <a:t> </a:t>
            </a:r>
            <a:r>
              <a:rPr sz="1796" b="1" dirty="0">
                <a:solidFill>
                  <a:srgbClr val="FFCA1F"/>
                </a:solidFill>
                <a:latin typeface="Calibri"/>
                <a:cs typeface="Calibri"/>
              </a:rPr>
              <a:t>able</a:t>
            </a:r>
            <a:r>
              <a:rPr sz="1796" b="1" spc="48" dirty="0">
                <a:solidFill>
                  <a:srgbClr val="FFCA1F"/>
                </a:solidFill>
                <a:latin typeface="Calibri"/>
                <a:cs typeface="Calibri"/>
              </a:rPr>
              <a:t> </a:t>
            </a:r>
            <a:r>
              <a:rPr sz="1796" b="1" dirty="0">
                <a:solidFill>
                  <a:srgbClr val="FFCA1F"/>
                </a:solidFill>
                <a:latin typeface="Calibri"/>
                <a:cs typeface="Calibri"/>
              </a:rPr>
              <a:t>to</a:t>
            </a:r>
            <a:r>
              <a:rPr sz="1796" b="1" spc="48" dirty="0">
                <a:solidFill>
                  <a:srgbClr val="FFCA1F"/>
                </a:solidFill>
                <a:latin typeface="Calibri"/>
                <a:cs typeface="Calibri"/>
              </a:rPr>
              <a:t> </a:t>
            </a:r>
            <a:r>
              <a:rPr sz="1796" b="1" dirty="0">
                <a:solidFill>
                  <a:srgbClr val="FFCA1F"/>
                </a:solidFill>
                <a:latin typeface="Calibri"/>
                <a:cs typeface="Calibri"/>
              </a:rPr>
              <a:t>let</a:t>
            </a:r>
            <a:r>
              <a:rPr sz="1796" b="1" spc="45" dirty="0">
                <a:solidFill>
                  <a:srgbClr val="FFCA1F"/>
                </a:solidFill>
                <a:latin typeface="Calibri"/>
                <a:cs typeface="Calibri"/>
              </a:rPr>
              <a:t> </a:t>
            </a:r>
            <a:r>
              <a:rPr sz="1796" b="1" dirty="0">
                <a:solidFill>
                  <a:srgbClr val="FFCA1F"/>
                </a:solidFill>
                <a:latin typeface="Calibri"/>
                <a:cs typeface="Calibri"/>
              </a:rPr>
              <a:t>go</a:t>
            </a:r>
            <a:r>
              <a:rPr sz="1796" b="1" spc="55" dirty="0">
                <a:solidFill>
                  <a:srgbClr val="FFCA1F"/>
                </a:solidFill>
                <a:latin typeface="Calibri"/>
                <a:cs typeface="Calibri"/>
              </a:rPr>
              <a:t> </a:t>
            </a:r>
            <a:r>
              <a:rPr sz="1796" b="1" dirty="0">
                <a:solidFill>
                  <a:srgbClr val="FFCA1F"/>
                </a:solidFill>
                <a:latin typeface="Calibri"/>
                <a:cs typeface="Calibri"/>
              </a:rPr>
              <a:t>of</a:t>
            </a:r>
            <a:r>
              <a:rPr sz="1796" b="1" spc="48" dirty="0">
                <a:solidFill>
                  <a:srgbClr val="FFCA1F"/>
                </a:solidFill>
                <a:latin typeface="Calibri"/>
                <a:cs typeface="Calibri"/>
              </a:rPr>
              <a:t> </a:t>
            </a:r>
            <a:r>
              <a:rPr sz="1796" b="1" dirty="0">
                <a:solidFill>
                  <a:srgbClr val="FFCA1F"/>
                </a:solidFill>
                <a:latin typeface="Calibri"/>
                <a:cs typeface="Calibri"/>
              </a:rPr>
              <a:t>the</a:t>
            </a:r>
            <a:r>
              <a:rPr sz="1796" b="1" spc="51" dirty="0">
                <a:solidFill>
                  <a:srgbClr val="FFCA1F"/>
                </a:solidFill>
                <a:latin typeface="Calibri"/>
                <a:cs typeface="Calibri"/>
              </a:rPr>
              <a:t> </a:t>
            </a:r>
            <a:r>
              <a:rPr sz="1796" b="1" spc="-13" dirty="0">
                <a:solidFill>
                  <a:srgbClr val="FFCA1F"/>
                </a:solidFill>
                <a:latin typeface="Calibri"/>
                <a:cs typeface="Calibri"/>
              </a:rPr>
              <a:t>will </a:t>
            </a:r>
            <a:r>
              <a:rPr sz="1796" b="1" dirty="0">
                <a:solidFill>
                  <a:srgbClr val="FFCA1F"/>
                </a:solidFill>
                <a:latin typeface="Calibri"/>
                <a:cs typeface="Calibri"/>
              </a:rPr>
              <a:t>to</a:t>
            </a:r>
            <a:r>
              <a:rPr sz="1796" b="1" spc="112" dirty="0">
                <a:solidFill>
                  <a:srgbClr val="FFCA1F"/>
                </a:solidFill>
                <a:latin typeface="Calibri"/>
                <a:cs typeface="Calibri"/>
              </a:rPr>
              <a:t> </a:t>
            </a:r>
            <a:r>
              <a:rPr sz="1796" b="1" dirty="0">
                <a:solidFill>
                  <a:srgbClr val="FFCA1F"/>
                </a:solidFill>
                <a:latin typeface="Calibri"/>
                <a:cs typeface="Calibri"/>
              </a:rPr>
              <a:t>dominate.</a:t>
            </a:r>
            <a:r>
              <a:rPr sz="1796" b="1" spc="119" dirty="0">
                <a:solidFill>
                  <a:srgbClr val="FFCA1F"/>
                </a:solidFill>
                <a:latin typeface="Calibri"/>
                <a:cs typeface="Calibri"/>
              </a:rPr>
              <a:t> </a:t>
            </a:r>
            <a:r>
              <a:rPr sz="1796" b="1" dirty="0">
                <a:solidFill>
                  <a:srgbClr val="FFCA1F"/>
                </a:solidFill>
                <a:latin typeface="Calibri"/>
                <a:cs typeface="Calibri"/>
              </a:rPr>
              <a:t>They</a:t>
            </a:r>
            <a:r>
              <a:rPr sz="1796" b="1" spc="119" dirty="0">
                <a:solidFill>
                  <a:srgbClr val="FFCA1F"/>
                </a:solidFill>
                <a:latin typeface="Calibri"/>
                <a:cs typeface="Calibri"/>
              </a:rPr>
              <a:t> </a:t>
            </a:r>
            <a:r>
              <a:rPr sz="1796" b="1" dirty="0">
                <a:solidFill>
                  <a:srgbClr val="FFCA1F"/>
                </a:solidFill>
                <a:latin typeface="Calibri"/>
                <a:cs typeface="Calibri"/>
              </a:rPr>
              <a:t>must</a:t>
            </a:r>
            <a:r>
              <a:rPr sz="1796" b="1" spc="112" dirty="0">
                <a:solidFill>
                  <a:srgbClr val="FFCA1F"/>
                </a:solidFill>
                <a:latin typeface="Calibri"/>
                <a:cs typeface="Calibri"/>
              </a:rPr>
              <a:t> </a:t>
            </a:r>
            <a:r>
              <a:rPr sz="1796" b="1" dirty="0">
                <a:solidFill>
                  <a:srgbClr val="FFCA1F"/>
                </a:solidFill>
                <a:latin typeface="Calibri"/>
                <a:cs typeface="Calibri"/>
              </a:rPr>
              <a:t>be</a:t>
            </a:r>
            <a:r>
              <a:rPr sz="1796" b="1" spc="109" dirty="0">
                <a:solidFill>
                  <a:srgbClr val="FFCA1F"/>
                </a:solidFill>
                <a:latin typeface="Calibri"/>
                <a:cs typeface="Calibri"/>
              </a:rPr>
              <a:t> </a:t>
            </a:r>
            <a:r>
              <a:rPr sz="1796" b="1" dirty="0">
                <a:solidFill>
                  <a:srgbClr val="FFCA1F"/>
                </a:solidFill>
                <a:latin typeface="Calibri"/>
                <a:cs typeface="Calibri"/>
              </a:rPr>
              <a:t>able</a:t>
            </a:r>
            <a:r>
              <a:rPr sz="1796" b="1" spc="112" dirty="0">
                <a:solidFill>
                  <a:srgbClr val="FFCA1F"/>
                </a:solidFill>
                <a:latin typeface="Calibri"/>
                <a:cs typeface="Calibri"/>
              </a:rPr>
              <a:t> </a:t>
            </a:r>
            <a:r>
              <a:rPr sz="1796" b="1" dirty="0">
                <a:solidFill>
                  <a:srgbClr val="FFCA1F"/>
                </a:solidFill>
                <a:latin typeface="Calibri"/>
                <a:cs typeface="Calibri"/>
              </a:rPr>
              <a:t>to</a:t>
            </a:r>
            <a:r>
              <a:rPr sz="1796" b="1" spc="112" dirty="0">
                <a:solidFill>
                  <a:srgbClr val="FFCA1F"/>
                </a:solidFill>
                <a:latin typeface="Calibri"/>
                <a:cs typeface="Calibri"/>
              </a:rPr>
              <a:t> </a:t>
            </a:r>
            <a:r>
              <a:rPr sz="1796" b="1" dirty="0">
                <a:solidFill>
                  <a:srgbClr val="FFCA1F"/>
                </a:solidFill>
                <a:latin typeface="Calibri"/>
                <a:cs typeface="Calibri"/>
              </a:rPr>
              <a:t>choose</a:t>
            </a:r>
            <a:r>
              <a:rPr sz="1796" b="1" spc="119" dirty="0">
                <a:solidFill>
                  <a:srgbClr val="FFCA1F"/>
                </a:solidFill>
                <a:latin typeface="Calibri"/>
                <a:cs typeface="Calibri"/>
              </a:rPr>
              <a:t> </a:t>
            </a:r>
            <a:r>
              <a:rPr sz="1796" b="1" dirty="0">
                <a:solidFill>
                  <a:srgbClr val="FFCA1F"/>
                </a:solidFill>
                <a:latin typeface="Calibri"/>
                <a:cs typeface="Calibri"/>
              </a:rPr>
              <a:t>life</a:t>
            </a:r>
            <a:r>
              <a:rPr sz="1796" b="1" spc="122" dirty="0">
                <a:solidFill>
                  <a:srgbClr val="FFCA1F"/>
                </a:solidFill>
                <a:latin typeface="Calibri"/>
                <a:cs typeface="Calibri"/>
              </a:rPr>
              <a:t> </a:t>
            </a:r>
            <a:r>
              <a:rPr sz="1796" b="1" dirty="0">
                <a:solidFill>
                  <a:srgbClr val="FFCA1F"/>
                </a:solidFill>
                <a:latin typeface="Calibri"/>
                <a:cs typeface="Calibri"/>
              </a:rPr>
              <a:t>over</a:t>
            </a:r>
            <a:r>
              <a:rPr sz="1796" b="1" spc="115" dirty="0">
                <a:solidFill>
                  <a:srgbClr val="FFCA1F"/>
                </a:solidFill>
                <a:latin typeface="Calibri"/>
                <a:cs typeface="Calibri"/>
              </a:rPr>
              <a:t> </a:t>
            </a:r>
            <a:r>
              <a:rPr sz="1796" b="1" spc="-6" dirty="0">
                <a:solidFill>
                  <a:srgbClr val="FFCA1F"/>
                </a:solidFill>
                <a:latin typeface="Calibri"/>
                <a:cs typeface="Calibri"/>
              </a:rPr>
              <a:t>death. </a:t>
            </a:r>
            <a:r>
              <a:rPr sz="1796" b="1" dirty="0">
                <a:solidFill>
                  <a:srgbClr val="FFCA1F"/>
                </a:solidFill>
                <a:latin typeface="Calibri"/>
                <a:cs typeface="Calibri"/>
              </a:rPr>
              <a:t>They</a:t>
            </a:r>
            <a:r>
              <a:rPr sz="1796" b="1" spc="-3" dirty="0">
                <a:solidFill>
                  <a:srgbClr val="FFCA1F"/>
                </a:solidFill>
                <a:latin typeface="Calibri"/>
                <a:cs typeface="Calibri"/>
              </a:rPr>
              <a:t> </a:t>
            </a:r>
            <a:r>
              <a:rPr sz="1796" b="1" dirty="0">
                <a:solidFill>
                  <a:srgbClr val="FFCA1F"/>
                </a:solidFill>
                <a:latin typeface="Calibri"/>
                <a:cs typeface="Calibri"/>
              </a:rPr>
              <a:t>must</a:t>
            </a:r>
            <a:r>
              <a:rPr sz="1796" b="1" spc="-3" dirty="0">
                <a:solidFill>
                  <a:srgbClr val="FFCA1F"/>
                </a:solidFill>
                <a:latin typeface="Calibri"/>
                <a:cs typeface="Calibri"/>
              </a:rPr>
              <a:t> </a:t>
            </a:r>
            <a:r>
              <a:rPr sz="1796" b="1" dirty="0">
                <a:solidFill>
                  <a:srgbClr val="FFCA1F"/>
                </a:solidFill>
                <a:latin typeface="Calibri"/>
                <a:cs typeface="Calibri"/>
              </a:rPr>
              <a:t>be</a:t>
            </a:r>
            <a:r>
              <a:rPr sz="1796" b="1" spc="-3" dirty="0">
                <a:solidFill>
                  <a:srgbClr val="FFCA1F"/>
                </a:solidFill>
                <a:latin typeface="Calibri"/>
                <a:cs typeface="Calibri"/>
              </a:rPr>
              <a:t> </a:t>
            </a:r>
            <a:r>
              <a:rPr sz="1796" b="1" dirty="0">
                <a:solidFill>
                  <a:srgbClr val="FFCA1F"/>
                </a:solidFill>
                <a:latin typeface="Calibri"/>
                <a:cs typeface="Calibri"/>
              </a:rPr>
              <a:t>willing to</a:t>
            </a:r>
            <a:r>
              <a:rPr sz="1796" b="1" spc="-3" dirty="0">
                <a:solidFill>
                  <a:srgbClr val="FFCA1F"/>
                </a:solidFill>
                <a:latin typeface="Calibri"/>
                <a:cs typeface="Calibri"/>
              </a:rPr>
              <a:t> </a:t>
            </a:r>
            <a:r>
              <a:rPr sz="1796" b="1" dirty="0">
                <a:solidFill>
                  <a:srgbClr val="FFCA1F"/>
                </a:solidFill>
                <a:latin typeface="Calibri"/>
                <a:cs typeface="Calibri"/>
              </a:rPr>
              <a:t>change.” (Hooks,</a:t>
            </a:r>
            <a:r>
              <a:rPr sz="1796" b="1" spc="-3" dirty="0">
                <a:solidFill>
                  <a:srgbClr val="FFCA1F"/>
                </a:solidFill>
                <a:latin typeface="Calibri"/>
                <a:cs typeface="Calibri"/>
              </a:rPr>
              <a:t> </a:t>
            </a:r>
            <a:r>
              <a:rPr sz="1796" b="1" spc="-6" dirty="0">
                <a:solidFill>
                  <a:srgbClr val="FFCA1F"/>
                </a:solidFill>
                <a:latin typeface="Calibri"/>
                <a:cs typeface="Calibri"/>
              </a:rPr>
              <a:t>2004</a:t>
            </a:r>
            <a:r>
              <a:rPr sz="1796" spc="-6" dirty="0">
                <a:solidFill>
                  <a:srgbClr val="FFCA1F"/>
                </a:solidFill>
                <a:latin typeface="Calibri"/>
                <a:cs typeface="Calibri"/>
              </a:rPr>
              <a:t>)</a:t>
            </a:r>
            <a:endParaRPr sz="1796" dirty="0">
              <a:latin typeface="Calibri"/>
              <a:cs typeface="Calibri"/>
            </a:endParaRPr>
          </a:p>
        </p:txBody>
      </p:sp>
    </p:spTree>
    <p:extLst>
      <p:ext uri="{BB962C8B-B14F-4D97-AF65-F5344CB8AC3E}">
        <p14:creationId xmlns:p14="http://schemas.microsoft.com/office/powerpoint/2010/main" val="3383097415"/>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ED71017-EF08-467C-71D5-A13E495A4E5D}"/>
              </a:ext>
            </a:extLst>
          </p:cNvPr>
          <p:cNvSpPr txBox="1">
            <a:spLocks noChangeArrowheads="1"/>
          </p:cNvSpPr>
          <p:nvPr/>
        </p:nvSpPr>
        <p:spPr bwMode="auto">
          <a:xfrm>
            <a:off x="983432" y="116632"/>
            <a:ext cx="9684568"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a:p>
            <a:pPr>
              <a:spcBef>
                <a:spcPct val="50000"/>
              </a:spcBef>
              <a:buClrTx/>
              <a:buSzTx/>
              <a:buFontTx/>
              <a:buNone/>
            </a:pPr>
            <a:endParaRPr lang="en-US" altLang="en-US" sz="2400">
              <a:latin typeface="Avenir Medium" charset="0"/>
            </a:endParaRPr>
          </a:p>
        </p:txBody>
      </p:sp>
      <p:sp>
        <p:nvSpPr>
          <p:cNvPr id="23555" name="Text Box 3">
            <a:extLst>
              <a:ext uri="{FF2B5EF4-FFF2-40B4-BE49-F238E27FC236}">
                <a16:creationId xmlns:a16="http://schemas.microsoft.com/office/drawing/2014/main" id="{3E02D44A-8B9A-533E-5052-8AF6BB338974}"/>
              </a:ext>
            </a:extLst>
          </p:cNvPr>
          <p:cNvSpPr txBox="1">
            <a:spLocks noChangeArrowheads="1"/>
          </p:cNvSpPr>
          <p:nvPr/>
        </p:nvSpPr>
        <p:spPr bwMode="auto">
          <a:xfrm>
            <a:off x="2068200" y="423863"/>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u="sng" dirty="0">
                <a:latin typeface="Avenir Medium" charset="0"/>
              </a:rPr>
              <a:t>What is Singamadoda?</a:t>
            </a:r>
            <a:endParaRPr lang="en-US" altLang="en-US" sz="4000" u="sng" dirty="0">
              <a:latin typeface="Avenir Medium" charset="0"/>
            </a:endParaRPr>
          </a:p>
        </p:txBody>
      </p:sp>
      <p:sp>
        <p:nvSpPr>
          <p:cNvPr id="23556" name="Line 5">
            <a:extLst>
              <a:ext uri="{FF2B5EF4-FFF2-40B4-BE49-F238E27FC236}">
                <a16:creationId xmlns:a16="http://schemas.microsoft.com/office/drawing/2014/main" id="{E28F41D3-C08D-04D5-84D0-840905259C6F}"/>
              </a:ext>
            </a:extLst>
          </p:cNvPr>
          <p:cNvSpPr>
            <a:spLocks noChangeShapeType="1"/>
          </p:cNvSpPr>
          <p:nvPr/>
        </p:nvSpPr>
        <p:spPr bwMode="auto">
          <a:xfrm>
            <a:off x="2781300" y="1125538"/>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E9EEF039-2431-2646-5401-2BB959327E84}"/>
              </a:ext>
            </a:extLst>
          </p:cNvPr>
          <p:cNvSpPr txBox="1"/>
          <p:nvPr/>
        </p:nvSpPr>
        <p:spPr>
          <a:xfrm>
            <a:off x="2063552" y="1628800"/>
            <a:ext cx="8208912" cy="4801314"/>
          </a:xfrm>
          <a:prstGeom prst="rect">
            <a:avLst/>
          </a:prstGeom>
          <a:noFill/>
        </p:spPr>
        <p:txBody>
          <a:bodyPr wrap="square" rtlCol="0">
            <a:spAutoFit/>
          </a:bodyPr>
          <a:lstStyle/>
          <a:p>
            <a:pPr marL="285750" indent="-285750">
              <a:buFont typeface="Wingdings" panose="05000000000000000000" pitchFamily="2" charset="2"/>
              <a:buChar char="v"/>
            </a:pPr>
            <a:r>
              <a:rPr lang="en-ZA" b="1" i="1" dirty="0">
                <a:solidFill>
                  <a:srgbClr val="050505"/>
                </a:solidFill>
                <a:ea typeface="Calibri" panose="020F0502020204030204" pitchFamily="34" charset="0"/>
              </a:rPr>
              <a:t>Singamadoda? Redefining Positive Masculinity: Is an equality driven, anti-GBV initiative, for young men, aimed at fostering </a:t>
            </a:r>
            <a:r>
              <a:rPr lang="en-ZA" b="1" i="1" dirty="0">
                <a:solidFill>
                  <a:srgbClr val="FF0000"/>
                </a:solidFill>
                <a:ea typeface="Calibri" panose="020F0502020204030204" pitchFamily="34" charset="0"/>
              </a:rPr>
              <a:t>a safe space </a:t>
            </a:r>
            <a:r>
              <a:rPr lang="en-ZA" b="1" i="1" dirty="0">
                <a:solidFill>
                  <a:srgbClr val="050505"/>
                </a:solidFill>
                <a:ea typeface="Calibri" panose="020F0502020204030204" pitchFamily="34" charset="0"/>
              </a:rPr>
              <a:t>to dialogue, exchange ideas and </a:t>
            </a:r>
            <a:r>
              <a:rPr lang="en-ZA" b="1" i="1" dirty="0">
                <a:solidFill>
                  <a:srgbClr val="FF0000"/>
                </a:solidFill>
                <a:ea typeface="Calibri" panose="020F0502020204030204" pitchFamily="34" charset="0"/>
              </a:rPr>
              <a:t>challenge</a:t>
            </a:r>
            <a:r>
              <a:rPr lang="en-ZA" b="1" i="1" dirty="0">
                <a:solidFill>
                  <a:srgbClr val="050505"/>
                </a:solidFill>
                <a:ea typeface="Calibri" panose="020F0502020204030204" pitchFamily="34" charset="0"/>
              </a:rPr>
              <a:t> our ways of thinking about </a:t>
            </a:r>
            <a:r>
              <a:rPr lang="en-ZA" b="1" i="1" u="sng" dirty="0">
                <a:solidFill>
                  <a:srgbClr val="FF0000"/>
                </a:solidFill>
                <a:ea typeface="Calibri" panose="020F0502020204030204" pitchFamily="34" charset="0"/>
              </a:rPr>
              <a:t>manhood, masculinity and gender equality.</a:t>
            </a:r>
          </a:p>
          <a:p>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r>
              <a:rPr lang="en-ZA" b="1" dirty="0">
                <a:solidFill>
                  <a:srgbClr val="050505"/>
                </a:solidFill>
                <a:ea typeface="Calibri" panose="020F0502020204030204" pitchFamily="34" charset="0"/>
              </a:rPr>
              <a:t>The program consists of 4 facilitated sessions, where we engage and reflect on the self, manhood, gender stereotypes and ways of creating healthier and more emphatic.</a:t>
            </a: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ea typeface="Calibri" panose="020F0502020204030204" pitchFamily="34" charset="0"/>
            </a:endParaRPr>
          </a:p>
          <a:p>
            <a:pPr marL="285750" indent="-285750">
              <a:buFont typeface="Wingdings" panose="05000000000000000000" pitchFamily="2" charset="2"/>
              <a:buChar char="v"/>
            </a:pPr>
            <a:endParaRPr lang="en-ZA" i="1" dirty="0">
              <a:solidFill>
                <a:srgbClr val="050505"/>
              </a:solidFill>
              <a:ea typeface="Calibri" panose="020F0502020204030204" pitchFamily="34" charset="0"/>
            </a:endParaRPr>
          </a:p>
          <a:p>
            <a:pPr marL="285750" indent="-285750">
              <a:buFont typeface="Wingdings" panose="05000000000000000000" pitchFamily="2" charset="2"/>
              <a:buChar char="v"/>
            </a:pPr>
            <a:endParaRPr lang="en-ZA"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v"/>
            </a:pPr>
            <a:endParaRPr lang="en-ZA" dirty="0"/>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st of words on a table&#10;&#10;Description automatically generated with medium confidence">
            <a:extLst>
              <a:ext uri="{FF2B5EF4-FFF2-40B4-BE49-F238E27FC236}">
                <a16:creationId xmlns:a16="http://schemas.microsoft.com/office/drawing/2014/main" id="{C1292284-5C05-D1F9-9C2F-4EE6F5433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673" y="0"/>
            <a:ext cx="8890654" cy="6858000"/>
          </a:xfrm>
          <a:prstGeom prst="rect">
            <a:avLst/>
          </a:prstGeom>
        </p:spPr>
      </p:pic>
    </p:spTree>
    <p:extLst>
      <p:ext uri="{BB962C8B-B14F-4D97-AF65-F5344CB8AC3E}">
        <p14:creationId xmlns:p14="http://schemas.microsoft.com/office/powerpoint/2010/main" val="227429176"/>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ED71017-EF08-467C-71D5-A13E495A4E5D}"/>
              </a:ext>
            </a:extLst>
          </p:cNvPr>
          <p:cNvSpPr txBox="1">
            <a:spLocks noChangeArrowheads="1"/>
          </p:cNvSpPr>
          <p:nvPr/>
        </p:nvSpPr>
        <p:spPr bwMode="auto">
          <a:xfrm>
            <a:off x="1524000" y="-24012"/>
            <a:ext cx="9144000" cy="711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a:p>
            <a:pPr>
              <a:spcBef>
                <a:spcPct val="50000"/>
              </a:spcBef>
              <a:buClrTx/>
              <a:buSzTx/>
              <a:buFontTx/>
              <a:buNone/>
            </a:pPr>
            <a:endParaRPr lang="en-US" altLang="en-US" sz="2400" dirty="0">
              <a:latin typeface="Avenir Medium" charset="0"/>
            </a:endParaRPr>
          </a:p>
        </p:txBody>
      </p:sp>
      <p:sp>
        <p:nvSpPr>
          <p:cNvPr id="23555" name="Text Box 3">
            <a:extLst>
              <a:ext uri="{FF2B5EF4-FFF2-40B4-BE49-F238E27FC236}">
                <a16:creationId xmlns:a16="http://schemas.microsoft.com/office/drawing/2014/main" id="{3E02D44A-8B9A-533E-5052-8AF6BB338974}"/>
              </a:ext>
            </a:extLst>
          </p:cNvPr>
          <p:cNvSpPr txBox="1">
            <a:spLocks noChangeArrowheads="1"/>
          </p:cNvSpPr>
          <p:nvPr/>
        </p:nvSpPr>
        <p:spPr bwMode="auto">
          <a:xfrm>
            <a:off x="2135560" y="423863"/>
            <a:ext cx="754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SzTx/>
              <a:buFontTx/>
              <a:buNone/>
            </a:pPr>
            <a:r>
              <a:rPr lang="en-US" altLang="en-US" sz="4000" b="1" u="sng" dirty="0">
                <a:latin typeface="Avenir Medium" charset="0"/>
              </a:rPr>
              <a:t>Background: Why this program?</a:t>
            </a:r>
            <a:endParaRPr lang="en-US" altLang="en-US" sz="4000" u="sng" dirty="0">
              <a:latin typeface="Avenir Medium" charset="0"/>
            </a:endParaRPr>
          </a:p>
        </p:txBody>
      </p:sp>
      <p:sp>
        <p:nvSpPr>
          <p:cNvPr id="23556" name="Line 5">
            <a:extLst>
              <a:ext uri="{FF2B5EF4-FFF2-40B4-BE49-F238E27FC236}">
                <a16:creationId xmlns:a16="http://schemas.microsoft.com/office/drawing/2014/main" id="{E28F41D3-C08D-04D5-84D0-840905259C6F}"/>
              </a:ext>
            </a:extLst>
          </p:cNvPr>
          <p:cNvSpPr>
            <a:spLocks noChangeShapeType="1"/>
          </p:cNvSpPr>
          <p:nvPr/>
        </p:nvSpPr>
        <p:spPr bwMode="auto">
          <a:xfrm>
            <a:off x="2781300" y="1125538"/>
            <a:ext cx="6629400" cy="0"/>
          </a:xfrm>
          <a:prstGeom prst="line">
            <a:avLst/>
          </a:prstGeom>
          <a:noFill/>
          <a:ln w="57150">
            <a:solidFill>
              <a:srgbClr val="FE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 name="TextBox 1">
            <a:extLst>
              <a:ext uri="{FF2B5EF4-FFF2-40B4-BE49-F238E27FC236}">
                <a16:creationId xmlns:a16="http://schemas.microsoft.com/office/drawing/2014/main" id="{E9EEF039-2431-2646-5401-2BB959327E84}"/>
              </a:ext>
            </a:extLst>
          </p:cNvPr>
          <p:cNvSpPr txBox="1"/>
          <p:nvPr/>
        </p:nvSpPr>
        <p:spPr>
          <a:xfrm>
            <a:off x="983432" y="1324768"/>
            <a:ext cx="9433048" cy="6463308"/>
          </a:xfrm>
          <a:prstGeom prst="rect">
            <a:avLst/>
          </a:prstGeom>
          <a:noFill/>
        </p:spPr>
        <p:txBody>
          <a:bodyPr wrap="square" rtlCol="0">
            <a:spAutoFit/>
          </a:bodyPr>
          <a:lstStyle/>
          <a:p>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The harsh reality is that, despite the overwhelming benefits patriarchy may afford men in terms, of access, material success, or power and control within the home and broader society, men suffer untold physical, psychological, and emotional suffering due to the rigid and gendered roles, prescribed to them by a patriarchal society. (Clowes, 2013) </a:t>
            </a:r>
          </a:p>
          <a:p>
            <a:pPr marL="285750" indent="-285750">
              <a:buFont typeface="Wingdings" panose="05000000000000000000" pitchFamily="2" charset="2"/>
              <a:buChar char="v"/>
            </a:pPr>
            <a:endParaRPr lang="en-ZA" b="1" dirty="0">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From an early age, boys are taught to devalue and undermine their emotional well-being and vital parts of their humanity. (Hooks, 2004)</a:t>
            </a:r>
          </a:p>
          <a:p>
            <a:endParaRPr lang="en-ZA" b="1" dirty="0">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They are </a:t>
            </a:r>
            <a:r>
              <a:rPr lang="en-ZA" b="1" dirty="0">
                <a:solidFill>
                  <a:srgbClr val="FF0000"/>
                </a:solidFill>
                <a:ea typeface="Calibri" panose="020F0502020204030204" pitchFamily="34" charset="0"/>
              </a:rPr>
              <a:t>taught that - they are or will be men. Not women.</a:t>
            </a:r>
            <a:r>
              <a:rPr lang="en-ZA" b="1" dirty="0">
                <a:ea typeface="Calibri" panose="020F0502020204030204" pitchFamily="34" charset="0"/>
              </a:rPr>
              <a:t> As such they must suppress all parts of themselves deemed feminine </a:t>
            </a:r>
            <a:r>
              <a:rPr lang="en-ZA" b="1" dirty="0" err="1">
                <a:ea typeface="Calibri" panose="020F0502020204030204" pitchFamily="34" charset="0"/>
              </a:rPr>
              <a:t>i.e</a:t>
            </a:r>
            <a:r>
              <a:rPr lang="en-ZA" b="1" dirty="0">
                <a:ea typeface="Calibri" panose="020F0502020204030204" pitchFamily="34" charset="0"/>
              </a:rPr>
              <a:t> deemed ‘weaker’.</a:t>
            </a:r>
          </a:p>
          <a:p>
            <a:pPr marL="285750" indent="-285750">
              <a:buFont typeface="Wingdings" panose="05000000000000000000" pitchFamily="2" charset="2"/>
              <a:buChar char="v"/>
            </a:pPr>
            <a:endParaRPr lang="en-ZA" b="1" dirty="0">
              <a:ea typeface="Calibri" panose="020F0502020204030204" pitchFamily="34" charset="0"/>
            </a:endParaRPr>
          </a:p>
          <a:p>
            <a:pPr marL="285750" indent="-285750">
              <a:buFont typeface="Wingdings" panose="05000000000000000000" pitchFamily="2" charset="2"/>
              <a:buChar char="v"/>
            </a:pPr>
            <a:r>
              <a:rPr lang="en-ZA" b="1" dirty="0">
                <a:ea typeface="Calibri" panose="020F0502020204030204" pitchFamily="34" charset="0"/>
              </a:rPr>
              <a:t> This means that for men, </a:t>
            </a:r>
            <a:r>
              <a:rPr lang="en-ZA" b="1" dirty="0">
                <a:highlight>
                  <a:srgbClr val="FFFF00"/>
                </a:highlight>
                <a:ea typeface="Calibri" panose="020F0502020204030204" pitchFamily="34" charset="0"/>
              </a:rPr>
              <a:t>when it comes to emotions, including fear, sadness, compassion, and empathy, </a:t>
            </a:r>
            <a:r>
              <a:rPr lang="en-ZA" b="1" dirty="0">
                <a:ea typeface="Calibri" panose="020F0502020204030204" pitchFamily="34" charset="0"/>
              </a:rPr>
              <a:t>these are all to be suppressed with anger often seen as the only justifiable emotion that a man may visibly display. (Hooks, 2004)</a:t>
            </a:r>
          </a:p>
          <a:p>
            <a:pPr marL="285750" indent="-285750">
              <a:buFont typeface="Wingdings" panose="05000000000000000000" pitchFamily="2" charset="2"/>
              <a:buChar char="v"/>
            </a:pP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solidFill>
                <a:srgbClr val="FF0000"/>
              </a:solidFill>
              <a:ea typeface="Calibri" panose="020F0502020204030204" pitchFamily="34" charset="0"/>
            </a:endParaRPr>
          </a:p>
          <a:p>
            <a:pPr marL="285750" indent="-285750">
              <a:buFont typeface="Wingdings" panose="05000000000000000000" pitchFamily="2" charset="2"/>
              <a:buChar char="v"/>
            </a:pPr>
            <a:endParaRPr lang="en-ZA" b="1" i="1" u="sng" dirty="0">
              <a:ea typeface="Calibri" panose="020F0502020204030204" pitchFamily="34" charset="0"/>
            </a:endParaRPr>
          </a:p>
          <a:p>
            <a:pPr marL="285750" indent="-285750">
              <a:buFont typeface="Wingdings" panose="05000000000000000000" pitchFamily="2" charset="2"/>
              <a:buChar char="v"/>
            </a:pPr>
            <a:endParaRPr lang="en-ZA" i="1" dirty="0">
              <a:solidFill>
                <a:srgbClr val="050505"/>
              </a:solidFill>
              <a:ea typeface="Calibri" panose="020F0502020204030204" pitchFamily="34" charset="0"/>
            </a:endParaRPr>
          </a:p>
          <a:p>
            <a:pPr marL="285750" indent="-285750">
              <a:buFont typeface="Wingdings" panose="05000000000000000000" pitchFamily="2" charset="2"/>
              <a:buChar char="v"/>
            </a:pPr>
            <a:endParaRPr lang="en-ZA"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v"/>
            </a:pPr>
            <a:endParaRPr lang="en-ZA" dirty="0"/>
          </a:p>
        </p:txBody>
      </p:sp>
    </p:spTree>
    <p:extLst>
      <p:ext uri="{BB962C8B-B14F-4D97-AF65-F5344CB8AC3E}">
        <p14:creationId xmlns:p14="http://schemas.microsoft.com/office/powerpoint/2010/main" val="289017554"/>
      </p:ext>
    </p:extLst>
  </p:cSld>
  <p:clrMapOvr>
    <a:masterClrMapping/>
  </p:clrMapOvr>
  <p:transition spd="slow">
    <p:pull/>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9B32F64380464C9F18C670DA3F0A68" ma:contentTypeVersion="16" ma:contentTypeDescription="Create a new document." ma:contentTypeScope="" ma:versionID="1acb7aa5b8ec79807b7311e4e875525b">
  <xsd:schema xmlns:xsd="http://www.w3.org/2001/XMLSchema" xmlns:xs="http://www.w3.org/2001/XMLSchema" xmlns:p="http://schemas.microsoft.com/office/2006/metadata/properties" xmlns:ns3="2ca15c2f-6926-4c9e-ba8f-ce2429ed8cf2" xmlns:ns4="15e12444-d6f9-45a0-ab48-c6e4396a8056" targetNamespace="http://schemas.microsoft.com/office/2006/metadata/properties" ma:root="true" ma:fieldsID="56d151a675d5c390c249038fe0757bf3" ns3:_="" ns4:_="">
    <xsd:import namespace="2ca15c2f-6926-4c9e-ba8f-ce2429ed8cf2"/>
    <xsd:import namespace="15e12444-d6f9-45a0-ab48-c6e4396a80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15c2f-6926-4c9e-ba8f-ce2429ed8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12444-d6f9-45a0-ab48-c6e4396a80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ca15c2f-6926-4c9e-ba8f-ce2429ed8cf2" xsi:nil="true"/>
  </documentManagement>
</p:properties>
</file>

<file path=customXml/itemProps1.xml><?xml version="1.0" encoding="utf-8"?>
<ds:datastoreItem xmlns:ds="http://schemas.openxmlformats.org/officeDocument/2006/customXml" ds:itemID="{25733E7C-3F1C-4D9C-B7A2-3B7767D0C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15c2f-6926-4c9e-ba8f-ce2429ed8cf2"/>
    <ds:schemaRef ds:uri="15e12444-d6f9-45a0-ab48-c6e4396a8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8171CF-3EFC-4D12-A772-937C39056EC9}">
  <ds:schemaRefs>
    <ds:schemaRef ds:uri="http://schemas.microsoft.com/sharepoint/v3/contenttype/forms"/>
  </ds:schemaRefs>
</ds:datastoreItem>
</file>

<file path=customXml/itemProps3.xml><?xml version="1.0" encoding="utf-8"?>
<ds:datastoreItem xmlns:ds="http://schemas.openxmlformats.org/officeDocument/2006/customXml" ds:itemID="{358ACC6B-C076-46D8-87BA-E99B5F087E8C}">
  <ds:schemaRefs>
    <ds:schemaRef ds:uri="http://purl.org/dc/elements/1.1/"/>
    <ds:schemaRef ds:uri="15e12444-d6f9-45a0-ab48-c6e4396a8056"/>
    <ds:schemaRef ds:uri="2ca15c2f-6926-4c9e-ba8f-ce2429ed8cf2"/>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5455</TotalTime>
  <Words>1138</Words>
  <Application>Microsoft Office PowerPoint</Application>
  <PresentationFormat>Widescreen</PresentationFormat>
  <Paragraphs>241</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Avenir Black</vt:lpstr>
      <vt:lpstr>Avenir Book</vt:lpstr>
      <vt:lpstr>Avenir Medium</vt:lpstr>
      <vt:lpstr>Calibri</vt:lpstr>
      <vt:lpstr>Times New Roman</vt:lpstr>
      <vt:lpstr>Webdings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CSchonknecht</dc:creator>
  <cp:lastModifiedBy>Danisa, Dan (Mr) (Summerstrand Campus South)</cp:lastModifiedBy>
  <cp:revision>66</cp:revision>
  <dcterms:created xsi:type="dcterms:W3CDTF">2006-12-05T12:30:39Z</dcterms:created>
  <dcterms:modified xsi:type="dcterms:W3CDTF">2024-02-02T05:52:22Z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0x010100AC9B32F64380464C9F18C670DA3F0A68</vt:lpwstr>
  </property>
</Properties>
</file>